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9" r:id="rId4"/>
    <p:sldId id="260" r:id="rId5"/>
    <p:sldId id="265" r:id="rId6"/>
    <p:sldId id="266" r:id="rId7"/>
    <p:sldId id="269" r:id="rId8"/>
    <p:sldId id="268" r:id="rId9"/>
    <p:sldId id="261" r:id="rId10"/>
    <p:sldId id="263" r:id="rId11"/>
    <p:sldId id="270"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7E245-A58F-D965-6E51-329E1A4DC300}" name="Sarah Mitchell" initials="SM" userId="S::SMitchell@smithbucklin.com::d64ba5e6-1a9a-4e17-adde-0dc68963a4d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5" d="100"/>
          <a:sy n="105" d="100"/>
        </p:scale>
        <p:origin x="56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70BBE-0E6D-4228-A426-FB10E69465B2}"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AF7F-2D26-4983-BA71-F1116FE9EC34}" type="slidenum">
              <a:rPr lang="en-US" smtClean="0"/>
              <a:t>‹#›</a:t>
            </a:fld>
            <a:endParaRPr lang="en-US"/>
          </a:p>
        </p:txBody>
      </p:sp>
    </p:spTree>
    <p:extLst>
      <p:ext uri="{BB962C8B-B14F-4D97-AF65-F5344CB8AC3E}">
        <p14:creationId xmlns:p14="http://schemas.microsoft.com/office/powerpoint/2010/main" val="305648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F7F-2D26-4983-BA71-F1116FE9EC34}" type="slidenum">
              <a:rPr lang="en-US" smtClean="0"/>
              <a:t>2</a:t>
            </a:fld>
            <a:endParaRPr lang="en-US"/>
          </a:p>
        </p:txBody>
      </p:sp>
    </p:spTree>
    <p:extLst>
      <p:ext uri="{BB962C8B-B14F-4D97-AF65-F5344CB8AC3E}">
        <p14:creationId xmlns:p14="http://schemas.microsoft.com/office/powerpoint/2010/main" val="238902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F8C0E-E821-4A9B-A324-5CBF8DBAB475}" type="slidenum">
              <a:rPr lang="en-US" smtClean="0"/>
              <a:t>3</a:t>
            </a:fld>
            <a:endParaRPr lang="en-US"/>
          </a:p>
        </p:txBody>
      </p:sp>
    </p:spTree>
    <p:extLst>
      <p:ext uri="{BB962C8B-B14F-4D97-AF65-F5344CB8AC3E}">
        <p14:creationId xmlns:p14="http://schemas.microsoft.com/office/powerpoint/2010/main" val="38921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6BB49-B3D4-D7FB-D3D8-44EEF3E34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5B6B-42CA-58AF-7F81-264D143A0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30E03-6E7D-A9EA-B9DD-89C92C76FF70}"/>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D9AE3699-CFF8-2202-F163-59890217B928}"/>
              </a:ext>
            </a:extLst>
          </p:cNvPr>
          <p:cNvSpPr>
            <a:spLocks noGrp="1"/>
          </p:cNvSpPr>
          <p:nvPr>
            <p:ph type="sldNum" sz="quarter" idx="5"/>
          </p:nvPr>
        </p:nvSpPr>
        <p:spPr/>
        <p:txBody>
          <a:bodyPr/>
          <a:lstStyle/>
          <a:p>
            <a:fld id="{E52F8C0E-E821-4A9B-A324-5CBF8DBAB475}" type="slidenum">
              <a:rPr lang="en-US" smtClean="0"/>
              <a:t>5</a:t>
            </a:fld>
            <a:endParaRPr lang="en-US"/>
          </a:p>
        </p:txBody>
      </p:sp>
    </p:spTree>
    <p:extLst>
      <p:ext uri="{BB962C8B-B14F-4D97-AF65-F5344CB8AC3E}">
        <p14:creationId xmlns:p14="http://schemas.microsoft.com/office/powerpoint/2010/main" val="316211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411E-226D-78E3-08A4-A44F44324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4AC4F-E918-CA7A-576D-9C88FA28E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39F0C-FF8A-578E-D0F5-BA1458D2D975}"/>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053231F2-8866-A696-D0E9-4101E70B1710}"/>
              </a:ext>
            </a:extLst>
          </p:cNvPr>
          <p:cNvSpPr>
            <a:spLocks noGrp="1"/>
          </p:cNvSpPr>
          <p:nvPr>
            <p:ph type="sldNum" sz="quarter" idx="5"/>
          </p:nvPr>
        </p:nvSpPr>
        <p:spPr/>
        <p:txBody>
          <a:bodyPr/>
          <a:lstStyle/>
          <a:p>
            <a:fld id="{E52F8C0E-E821-4A9B-A324-5CBF8DBAB475}" type="slidenum">
              <a:rPr lang="en-US" smtClean="0"/>
              <a:t>6</a:t>
            </a:fld>
            <a:endParaRPr lang="en-US"/>
          </a:p>
        </p:txBody>
      </p:sp>
    </p:spTree>
    <p:extLst>
      <p:ext uri="{BB962C8B-B14F-4D97-AF65-F5344CB8AC3E}">
        <p14:creationId xmlns:p14="http://schemas.microsoft.com/office/powerpoint/2010/main" val="394394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54A4-C1F7-DB5F-B663-EBBABC52C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27738-A104-5A42-39C4-C8863333C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C1260-5259-4118-6714-128FE9C36C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4229E-B45B-0D98-EF1D-CF88FB41395E}"/>
              </a:ext>
            </a:extLst>
          </p:cNvPr>
          <p:cNvSpPr>
            <a:spLocks noGrp="1"/>
          </p:cNvSpPr>
          <p:nvPr>
            <p:ph type="sldNum" sz="quarter" idx="5"/>
          </p:nvPr>
        </p:nvSpPr>
        <p:spPr/>
        <p:txBody>
          <a:bodyPr/>
          <a:lstStyle/>
          <a:p>
            <a:fld id="{58A5AF7F-2D26-4983-BA71-F1116FE9EC34}" type="slidenum">
              <a:rPr lang="en-US" smtClean="0"/>
              <a:t>7</a:t>
            </a:fld>
            <a:endParaRPr lang="en-US"/>
          </a:p>
        </p:txBody>
      </p:sp>
    </p:spTree>
    <p:extLst>
      <p:ext uri="{BB962C8B-B14F-4D97-AF65-F5344CB8AC3E}">
        <p14:creationId xmlns:p14="http://schemas.microsoft.com/office/powerpoint/2010/main" val="379636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6B23-2DAD-C0EF-D0E3-58EC6CE58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3B6AF-E3C9-548C-B50C-72282D114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7C17B-7643-6413-3E50-6B82A17AE90D}"/>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9DF0C2F3-A500-B902-8CED-37C45B27A635}"/>
              </a:ext>
            </a:extLst>
          </p:cNvPr>
          <p:cNvSpPr>
            <a:spLocks noGrp="1"/>
          </p:cNvSpPr>
          <p:nvPr>
            <p:ph type="sldNum" sz="quarter" idx="5"/>
          </p:nvPr>
        </p:nvSpPr>
        <p:spPr/>
        <p:txBody>
          <a:bodyPr/>
          <a:lstStyle/>
          <a:p>
            <a:fld id="{E52F8C0E-E821-4A9B-A324-5CBF8DBAB475}" type="slidenum">
              <a:rPr lang="en-US" smtClean="0"/>
              <a:t>8</a:t>
            </a:fld>
            <a:endParaRPr lang="en-US"/>
          </a:p>
        </p:txBody>
      </p:sp>
    </p:spTree>
    <p:extLst>
      <p:ext uri="{BB962C8B-B14F-4D97-AF65-F5344CB8AC3E}">
        <p14:creationId xmlns:p14="http://schemas.microsoft.com/office/powerpoint/2010/main" val="339003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104F-7AA8-67C8-B445-5354A7F1F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202D5-18DD-00C1-346E-FA5CEC518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B3272-6CC5-3955-E23B-415CF8D6AF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07A2F6-5797-55B6-4EA1-1F60DD7690FB}"/>
              </a:ext>
            </a:extLst>
          </p:cNvPr>
          <p:cNvSpPr>
            <a:spLocks noGrp="1"/>
          </p:cNvSpPr>
          <p:nvPr>
            <p:ph type="sldNum" sz="quarter" idx="5"/>
          </p:nvPr>
        </p:nvSpPr>
        <p:spPr/>
        <p:txBody>
          <a:bodyPr/>
          <a:lstStyle/>
          <a:p>
            <a:fld id="{58A5AF7F-2D26-4983-BA71-F1116FE9EC34}" type="slidenum">
              <a:rPr lang="en-US" smtClean="0"/>
              <a:t>9</a:t>
            </a:fld>
            <a:endParaRPr lang="en-US"/>
          </a:p>
        </p:txBody>
      </p:sp>
    </p:spTree>
    <p:extLst>
      <p:ext uri="{BB962C8B-B14F-4D97-AF65-F5344CB8AC3E}">
        <p14:creationId xmlns:p14="http://schemas.microsoft.com/office/powerpoint/2010/main" val="257329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CC50-3689-7279-0FBD-2FE0E35C2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23934-84D0-791C-369C-EF0690D8C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43493-E5C0-775B-06EA-D553AFBD5C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83099-7298-F4D5-3D8E-2CDECA3D53DE}"/>
              </a:ext>
            </a:extLst>
          </p:cNvPr>
          <p:cNvSpPr>
            <a:spLocks noGrp="1"/>
          </p:cNvSpPr>
          <p:nvPr>
            <p:ph type="sldNum" sz="quarter" idx="5"/>
          </p:nvPr>
        </p:nvSpPr>
        <p:spPr/>
        <p:txBody>
          <a:bodyPr/>
          <a:lstStyle/>
          <a:p>
            <a:fld id="{58A5AF7F-2D26-4983-BA71-F1116FE9EC34}" type="slidenum">
              <a:rPr lang="en-US" smtClean="0"/>
              <a:t>10</a:t>
            </a:fld>
            <a:endParaRPr lang="en-US"/>
          </a:p>
        </p:txBody>
      </p:sp>
    </p:spTree>
    <p:extLst>
      <p:ext uri="{BB962C8B-B14F-4D97-AF65-F5344CB8AC3E}">
        <p14:creationId xmlns:p14="http://schemas.microsoft.com/office/powerpoint/2010/main" val="211228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1992-C546-28D8-5B55-A151BF079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B71F8-1D17-1795-C31F-E58809835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4710E-157A-D795-A5F4-AC93814A67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184565-2C0C-F7EC-8440-08449D885205}"/>
              </a:ext>
            </a:extLst>
          </p:cNvPr>
          <p:cNvSpPr>
            <a:spLocks noGrp="1"/>
          </p:cNvSpPr>
          <p:nvPr>
            <p:ph type="sldNum" sz="quarter" idx="5"/>
          </p:nvPr>
        </p:nvSpPr>
        <p:spPr/>
        <p:txBody>
          <a:bodyPr/>
          <a:lstStyle/>
          <a:p>
            <a:fld id="{58A5AF7F-2D26-4983-BA71-F1116FE9EC34}" type="slidenum">
              <a:rPr lang="en-US" smtClean="0"/>
              <a:t>11</a:t>
            </a:fld>
            <a:endParaRPr lang="en-US"/>
          </a:p>
        </p:txBody>
      </p:sp>
    </p:spTree>
    <p:extLst>
      <p:ext uri="{BB962C8B-B14F-4D97-AF65-F5344CB8AC3E}">
        <p14:creationId xmlns:p14="http://schemas.microsoft.com/office/powerpoint/2010/main" val="4258682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8F6D3-854C-0353-2FA9-EE535E31FFC3}"/>
              </a:ext>
            </a:extLst>
          </p:cNvPr>
          <p:cNvSpPr/>
          <p:nvPr userDrawn="1"/>
        </p:nvSpPr>
        <p:spPr>
          <a:xfrm>
            <a:off x="0" y="0"/>
            <a:ext cx="12191999" cy="5842816"/>
          </a:xfrm>
          <a:prstGeom prst="rect">
            <a:avLst/>
          </a:prstGeom>
          <a:solidFill>
            <a:srgbClr val="0A143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FF0000"/>
              </a:solidFill>
            </a:endParaRPr>
          </a:p>
        </p:txBody>
      </p:sp>
      <p:sp>
        <p:nvSpPr>
          <p:cNvPr id="2" name="Title 1">
            <a:extLst>
              <a:ext uri="{FF2B5EF4-FFF2-40B4-BE49-F238E27FC236}">
                <a16:creationId xmlns:a16="http://schemas.microsoft.com/office/drawing/2014/main" id="{10D41D63-D15D-C30A-F308-EA58B1880041}"/>
              </a:ext>
            </a:extLst>
          </p:cNvPr>
          <p:cNvSpPr>
            <a:spLocks noGrp="1"/>
          </p:cNvSpPr>
          <p:nvPr>
            <p:ph type="ctrTitle" hasCustomPrompt="1"/>
          </p:nvPr>
        </p:nvSpPr>
        <p:spPr>
          <a:xfrm>
            <a:off x="617657" y="1371600"/>
            <a:ext cx="9144000" cy="2031184"/>
          </a:xfrm>
        </p:spPr>
        <p:txBody>
          <a:bodyPr anchor="b">
            <a:normAutofit/>
          </a:bodyPr>
          <a:lstStyle>
            <a:lvl1pPr algn="l">
              <a:defRPr sz="4400">
                <a:solidFill>
                  <a:schemeClr val="bg1"/>
                </a:solidFill>
                <a:latin typeface="Arial" panose="020B0604020202020204" pitchFamily="34" charset="0"/>
                <a:cs typeface="Arial" panose="020B0604020202020204" pitchFamily="34" charset="0"/>
              </a:defRPr>
            </a:lvl1pPr>
          </a:lstStyle>
          <a:p>
            <a:r>
              <a:rPr lang="en-US" dirty="0"/>
              <a:t>TITLE</a:t>
            </a:r>
          </a:p>
        </p:txBody>
      </p:sp>
      <p:sp>
        <p:nvSpPr>
          <p:cNvPr id="3" name="Subtitle 2">
            <a:extLst>
              <a:ext uri="{FF2B5EF4-FFF2-40B4-BE49-F238E27FC236}">
                <a16:creationId xmlns:a16="http://schemas.microsoft.com/office/drawing/2014/main" id="{C75757C9-339A-74DE-4C07-C48C64431B85}"/>
              </a:ext>
            </a:extLst>
          </p:cNvPr>
          <p:cNvSpPr>
            <a:spLocks noGrp="1"/>
          </p:cNvSpPr>
          <p:nvPr>
            <p:ph type="subTitle" idx="1"/>
          </p:nvPr>
        </p:nvSpPr>
        <p:spPr>
          <a:xfrm>
            <a:off x="617657" y="3444216"/>
            <a:ext cx="91440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IABC-symbol-rev.ai">
            <a:extLst>
              <a:ext uri="{FF2B5EF4-FFF2-40B4-BE49-F238E27FC236}">
                <a16:creationId xmlns:a16="http://schemas.microsoft.com/office/drawing/2014/main" id="{C2DC36F3-28AD-D6A9-A39F-7BEF0AF1D147}"/>
              </a:ext>
            </a:extLst>
          </p:cNvPr>
          <p:cNvPicPr>
            <a:picLocks noChangeAspect="1"/>
          </p:cNvPicPr>
          <p:nvPr userDrawn="1"/>
        </p:nvPicPr>
        <p:blipFill>
          <a:blip r:embed="rId2">
            <a:alphaModFix amt="19000"/>
            <a:extLst>
              <a:ext uri="{28A0092B-C50C-407E-A947-70E740481C1C}">
                <a14:useLocalDpi xmlns:a14="http://schemas.microsoft.com/office/drawing/2010/main" val="0"/>
              </a:ext>
            </a:extLst>
          </a:blip>
          <a:stretch>
            <a:fillRect/>
          </a:stretch>
        </p:blipFill>
        <p:spPr>
          <a:xfrm>
            <a:off x="6485230" y="-1015184"/>
            <a:ext cx="6918614" cy="6858000"/>
          </a:xfrm>
          <a:prstGeom prst="rect">
            <a:avLst/>
          </a:prstGeom>
        </p:spPr>
      </p:pic>
      <p:pic>
        <p:nvPicPr>
          <p:cNvPr id="9" name="Picture 8" descr="IABC-full-logo-colour.eps">
            <a:extLst>
              <a:ext uri="{FF2B5EF4-FFF2-40B4-BE49-F238E27FC236}">
                <a16:creationId xmlns:a16="http://schemas.microsoft.com/office/drawing/2014/main" id="{8C508AAF-B846-C7A1-D32C-A03EDC36F0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4797" y="6012902"/>
            <a:ext cx="2957397" cy="642653"/>
          </a:xfrm>
          <a:prstGeom prst="rect">
            <a:avLst/>
          </a:prstGeom>
        </p:spPr>
      </p:pic>
    </p:spTree>
    <p:extLst>
      <p:ext uri="{BB962C8B-B14F-4D97-AF65-F5344CB8AC3E}">
        <p14:creationId xmlns:p14="http://schemas.microsoft.com/office/powerpoint/2010/main" val="3089532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E449-62A8-A8A1-8B56-17CECB0713BC}"/>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37BB26-260F-3F16-FE28-1AACED276D8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AF2A2E0-32B5-4E34-0F4F-C3A989D02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39E7B-6E1A-9434-DE45-A646048AF915}"/>
              </a:ext>
            </a:extLst>
          </p:cNvPr>
          <p:cNvSpPr>
            <a:spLocks noGrp="1"/>
          </p:cNvSpPr>
          <p:nvPr>
            <p:ph type="sldNum" sz="quarter" idx="12"/>
          </p:nvPr>
        </p:nvSpPr>
        <p:spPr/>
        <p:txBody>
          <a:bodyPr/>
          <a:lstStyle/>
          <a:p>
            <a:fld id="{DA0AC4F2-DA08-44B5-928F-85D6562E3D43}" type="slidenum">
              <a:rPr lang="en-US" smtClean="0"/>
              <a:t>‹#›</a:t>
            </a:fld>
            <a:endParaRPr lang="en-US"/>
          </a:p>
        </p:txBody>
      </p:sp>
      <p:sp>
        <p:nvSpPr>
          <p:cNvPr id="7" name="Rectangle 6">
            <a:extLst>
              <a:ext uri="{FF2B5EF4-FFF2-40B4-BE49-F238E27FC236}">
                <a16:creationId xmlns:a16="http://schemas.microsoft.com/office/drawing/2014/main" id="{37EC0088-3B0A-3176-D4AE-E319FD4503FC}"/>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0ECDAF02-515B-9F15-AE6C-1942B2FF7128}"/>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9" name="Picture 8" descr="IABC-full-logos.ai">
            <a:extLst>
              <a:ext uri="{FF2B5EF4-FFF2-40B4-BE49-F238E27FC236}">
                <a16:creationId xmlns:a16="http://schemas.microsoft.com/office/drawing/2014/main" id="{41B002CC-3EF1-1ADA-4974-1EA44476F2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253521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D457-9CD8-7A6E-D4F9-2ABDC54B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3D181-66DA-73D2-8221-B24C2A4FA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1A09D-CA8E-BDA9-5CB1-1AE6A4EAD1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0739764-380B-DF61-DD73-5318E7DDC174}"/>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336F6C14-D1A9-327F-6372-2C4F5322D347}"/>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10" name="Picture 9" descr="IABC-full-logos.ai">
            <a:extLst>
              <a:ext uri="{FF2B5EF4-FFF2-40B4-BE49-F238E27FC236}">
                <a16:creationId xmlns:a16="http://schemas.microsoft.com/office/drawing/2014/main" id="{9B0E53EE-E4EB-5981-11E4-3552FDED30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3803431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C694-C99D-9F34-E5D4-9AE95C64E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C56D4D-168D-E695-60BA-508D12C63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C975-232E-EE3A-09B1-E93A998AFA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45447-1DB0-BE29-F149-4B61980FA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FA901-C998-6049-87EF-9617587244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E93ADC4-64E1-3071-05CC-8223C9F9E6C9}"/>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3AED6069-C580-D474-D3D4-C0E2D2584D51}"/>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12" name="Picture 11" descr="IABC-full-logos.ai">
            <a:extLst>
              <a:ext uri="{FF2B5EF4-FFF2-40B4-BE49-F238E27FC236}">
                <a16:creationId xmlns:a16="http://schemas.microsoft.com/office/drawing/2014/main" id="{B221F6CC-C57D-D774-6EE0-0C0C1B209F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772396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ACCF-020A-556C-39ED-10334E0EC791}"/>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6F8227-76E5-2B87-CBDD-E60F8240E0BE}"/>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4" name="Footer Placeholder 3">
            <a:extLst>
              <a:ext uri="{FF2B5EF4-FFF2-40B4-BE49-F238E27FC236}">
                <a16:creationId xmlns:a16="http://schemas.microsoft.com/office/drawing/2014/main" id="{D307AB6F-434E-E701-6515-DB1BC5F1AC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19B0E-7905-D886-5FB4-7A5ED16EC0BC}"/>
              </a:ext>
            </a:extLst>
          </p:cNvPr>
          <p:cNvSpPr>
            <a:spLocks noGrp="1"/>
          </p:cNvSpPr>
          <p:nvPr>
            <p:ph type="sldNum" sz="quarter" idx="12"/>
          </p:nvPr>
        </p:nvSpPr>
        <p:spPr/>
        <p:txBody>
          <a:bodyPr/>
          <a:lstStyle/>
          <a:p>
            <a:fld id="{DA0AC4F2-DA08-44B5-928F-85D6562E3D43}" type="slidenum">
              <a:rPr lang="en-US" smtClean="0"/>
              <a:t>‹#›</a:t>
            </a:fld>
            <a:endParaRPr lang="en-US"/>
          </a:p>
        </p:txBody>
      </p:sp>
      <p:sp>
        <p:nvSpPr>
          <p:cNvPr id="6" name="Rectangle 5">
            <a:extLst>
              <a:ext uri="{FF2B5EF4-FFF2-40B4-BE49-F238E27FC236}">
                <a16:creationId xmlns:a16="http://schemas.microsoft.com/office/drawing/2014/main" id="{BF05C1DF-2E0E-1895-2E5E-63E5FB3BCFCD}"/>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509DEA7B-BF68-0E8D-DE08-E8E32A2B93D8}"/>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8" name="Picture 7" descr="IABC-full-logos.ai">
            <a:extLst>
              <a:ext uri="{FF2B5EF4-FFF2-40B4-BE49-F238E27FC236}">
                <a16:creationId xmlns:a16="http://schemas.microsoft.com/office/drawing/2014/main" id="{355EEC58-5424-7751-B9A4-B2B421BD6F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grpSp>
        <p:nvGrpSpPr>
          <p:cNvPr id="9" name="Group 8">
            <a:extLst>
              <a:ext uri="{FF2B5EF4-FFF2-40B4-BE49-F238E27FC236}">
                <a16:creationId xmlns:a16="http://schemas.microsoft.com/office/drawing/2014/main" id="{39044715-3CE5-4689-FCCD-0F1419FC89BC}"/>
              </a:ext>
            </a:extLst>
          </p:cNvPr>
          <p:cNvGrpSpPr/>
          <p:nvPr userDrawn="1"/>
        </p:nvGrpSpPr>
        <p:grpSpPr>
          <a:xfrm>
            <a:off x="4668825" y="2643637"/>
            <a:ext cx="2854350" cy="1961341"/>
            <a:chOff x="4838163" y="1296405"/>
            <a:chExt cx="2620259" cy="2464841"/>
          </a:xfrm>
          <a:solidFill>
            <a:srgbClr val="0088CE"/>
          </a:solidFill>
        </p:grpSpPr>
        <p:sp>
          <p:nvSpPr>
            <p:cNvPr id="10" name="Oval 9">
              <a:extLst>
                <a:ext uri="{FF2B5EF4-FFF2-40B4-BE49-F238E27FC236}">
                  <a16:creationId xmlns:a16="http://schemas.microsoft.com/office/drawing/2014/main" id="{0709E259-61B7-9A13-6CA9-A32BD258753F}"/>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7740652B-C260-543A-9007-396CDC6D76FB}"/>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solidFill>
                    <a:schemeClr val="bg1"/>
                  </a:solidFill>
                  <a:latin typeface="Arial" panose="020B0604020202020204" pitchFamily="34" charset="0"/>
                  <a:cs typeface="Arial" panose="020B0604020202020204" pitchFamily="34" charset="0"/>
                </a:rPr>
                <a:t>blob</a:t>
              </a:r>
            </a:p>
          </p:txBody>
        </p:sp>
      </p:grpSp>
      <p:grpSp>
        <p:nvGrpSpPr>
          <p:cNvPr id="18" name="Group 17">
            <a:extLst>
              <a:ext uri="{FF2B5EF4-FFF2-40B4-BE49-F238E27FC236}">
                <a16:creationId xmlns:a16="http://schemas.microsoft.com/office/drawing/2014/main" id="{491A84D6-052A-059F-35E6-3DF56B17B4FD}"/>
              </a:ext>
            </a:extLst>
          </p:cNvPr>
          <p:cNvGrpSpPr/>
          <p:nvPr userDrawn="1"/>
        </p:nvGrpSpPr>
        <p:grpSpPr>
          <a:xfrm>
            <a:off x="1396465" y="2643637"/>
            <a:ext cx="2854350" cy="1961341"/>
            <a:chOff x="4838163" y="1296405"/>
            <a:chExt cx="2620259" cy="2464841"/>
          </a:xfrm>
          <a:solidFill>
            <a:srgbClr val="CA1D5F"/>
          </a:solidFill>
        </p:grpSpPr>
        <p:sp>
          <p:nvSpPr>
            <p:cNvPr id="19" name="Oval 18">
              <a:extLst>
                <a:ext uri="{FF2B5EF4-FFF2-40B4-BE49-F238E27FC236}">
                  <a16:creationId xmlns:a16="http://schemas.microsoft.com/office/drawing/2014/main" id="{563F3149-1046-8450-4DBD-160EF06E51CE}"/>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20" name="Oval 4">
              <a:extLst>
                <a:ext uri="{FF2B5EF4-FFF2-40B4-BE49-F238E27FC236}">
                  <a16:creationId xmlns:a16="http://schemas.microsoft.com/office/drawing/2014/main" id="{C1D55F3D-3EDC-8E13-9489-5F9E4D584F4C}"/>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solidFill>
                    <a:schemeClr val="bg1"/>
                  </a:solidFill>
                  <a:latin typeface="Arial" panose="020B0604020202020204" pitchFamily="34" charset="0"/>
                  <a:cs typeface="Arial" panose="020B0604020202020204" pitchFamily="34" charset="0"/>
                </a:rPr>
                <a:t>Global Meeting Advisory Committee</a:t>
              </a:r>
            </a:p>
          </p:txBody>
        </p:sp>
      </p:grpSp>
      <p:grpSp>
        <p:nvGrpSpPr>
          <p:cNvPr id="21" name="Group 20">
            <a:extLst>
              <a:ext uri="{FF2B5EF4-FFF2-40B4-BE49-F238E27FC236}">
                <a16:creationId xmlns:a16="http://schemas.microsoft.com/office/drawing/2014/main" id="{1ECD6239-14F7-B5AC-8907-6C29AFA16CF0}"/>
              </a:ext>
            </a:extLst>
          </p:cNvPr>
          <p:cNvGrpSpPr/>
          <p:nvPr userDrawn="1"/>
        </p:nvGrpSpPr>
        <p:grpSpPr>
          <a:xfrm>
            <a:off x="7810719" y="2643636"/>
            <a:ext cx="2854350" cy="1961341"/>
            <a:chOff x="4838163" y="1296405"/>
            <a:chExt cx="2620259" cy="2464841"/>
          </a:xfrm>
          <a:solidFill>
            <a:srgbClr val="B2C63F"/>
          </a:solidFill>
        </p:grpSpPr>
        <p:sp>
          <p:nvSpPr>
            <p:cNvPr id="22" name="Oval 21">
              <a:extLst>
                <a:ext uri="{FF2B5EF4-FFF2-40B4-BE49-F238E27FC236}">
                  <a16:creationId xmlns:a16="http://schemas.microsoft.com/office/drawing/2014/main" id="{BD0BC1FC-11BE-CFA6-612A-82BB645D9D08}"/>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23" name="Oval 4">
              <a:extLst>
                <a:ext uri="{FF2B5EF4-FFF2-40B4-BE49-F238E27FC236}">
                  <a16:creationId xmlns:a16="http://schemas.microsoft.com/office/drawing/2014/main" id="{7A5547D5-2322-2440-CBCC-0743AFFE5429}"/>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latin typeface="Arial" panose="020B0604020202020204" pitchFamily="34" charset="0"/>
                  <a:cs typeface="Arial" panose="020B0604020202020204" pitchFamily="34" charset="0"/>
                </a:rPr>
                <a:t>HQ Staff</a:t>
              </a:r>
            </a:p>
          </p:txBody>
        </p:sp>
      </p:grpSp>
    </p:spTree>
    <p:extLst>
      <p:ext uri="{BB962C8B-B14F-4D97-AF65-F5344CB8AC3E}">
        <p14:creationId xmlns:p14="http://schemas.microsoft.com/office/powerpoint/2010/main" val="4247671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C11A-32D2-793D-E03F-9CA34375D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C6E5F1-03CB-F77B-F6CF-7A0F51360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C4FA9-A9E1-89F6-D0DF-0846674C2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F3698-6253-F431-3993-B72331D3187C}"/>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6" name="Footer Placeholder 5">
            <a:extLst>
              <a:ext uri="{FF2B5EF4-FFF2-40B4-BE49-F238E27FC236}">
                <a16:creationId xmlns:a16="http://schemas.microsoft.com/office/drawing/2014/main" id="{9F65584C-4C43-F44F-0FFB-D45E64052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362BE-F274-F7B1-BC4C-A37B64FB6029}"/>
              </a:ext>
            </a:extLst>
          </p:cNvPr>
          <p:cNvSpPr>
            <a:spLocks noGrp="1"/>
          </p:cNvSpPr>
          <p:nvPr>
            <p:ph type="sldNum" sz="quarter" idx="12"/>
          </p:nvPr>
        </p:nvSpPr>
        <p:spPr/>
        <p:txBody>
          <a:bodyPr/>
          <a:lstStyle/>
          <a:p>
            <a:fld id="{DA0AC4F2-DA08-44B5-928F-85D6562E3D43}" type="slidenum">
              <a:rPr lang="en-US" smtClean="0"/>
              <a:t>‹#›</a:t>
            </a:fld>
            <a:endParaRPr lang="en-US"/>
          </a:p>
        </p:txBody>
      </p:sp>
    </p:spTree>
    <p:extLst>
      <p:ext uri="{BB962C8B-B14F-4D97-AF65-F5344CB8AC3E}">
        <p14:creationId xmlns:p14="http://schemas.microsoft.com/office/powerpoint/2010/main" val="3636652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26E1-B06E-79CA-BA4B-E8656386B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B11B2D-9301-E1F8-6422-538E146C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F0E5102-D7E4-5E8B-B66F-CFE3F5489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C9F1E-1774-3110-D5BD-816D03A92463}"/>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6" name="Footer Placeholder 5">
            <a:extLst>
              <a:ext uri="{FF2B5EF4-FFF2-40B4-BE49-F238E27FC236}">
                <a16:creationId xmlns:a16="http://schemas.microsoft.com/office/drawing/2014/main" id="{F45C464A-6F50-52B3-1C28-EB985827D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A0C27-7AFB-003F-4C0B-F124CC7F4802}"/>
              </a:ext>
            </a:extLst>
          </p:cNvPr>
          <p:cNvSpPr>
            <a:spLocks noGrp="1"/>
          </p:cNvSpPr>
          <p:nvPr>
            <p:ph type="sldNum" sz="quarter" idx="12"/>
          </p:nvPr>
        </p:nvSpPr>
        <p:spPr/>
        <p:txBody>
          <a:bodyPr/>
          <a:lstStyle/>
          <a:p>
            <a:fld id="{DA0AC4F2-DA08-44B5-928F-85D6562E3D43}" type="slidenum">
              <a:rPr lang="en-US" smtClean="0"/>
              <a:t>‹#›</a:t>
            </a:fld>
            <a:endParaRPr lang="en-US"/>
          </a:p>
        </p:txBody>
      </p:sp>
    </p:spTree>
    <p:extLst>
      <p:ext uri="{BB962C8B-B14F-4D97-AF65-F5344CB8AC3E}">
        <p14:creationId xmlns:p14="http://schemas.microsoft.com/office/powerpoint/2010/main" val="3586122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99F1F-5F32-CDE8-2126-0746859B2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3ED276-A163-CE14-CABA-604A0B534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3924F-EECF-50B3-E6E2-D5D585D84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EA7E29-B92F-4861-8C68-4CA74D585DF7}" type="datetimeFigureOut">
              <a:rPr lang="en-US" smtClean="0"/>
              <a:t>2/2/2026</a:t>
            </a:fld>
            <a:endParaRPr lang="en-US"/>
          </a:p>
        </p:txBody>
      </p:sp>
      <p:sp>
        <p:nvSpPr>
          <p:cNvPr id="5" name="Footer Placeholder 4">
            <a:extLst>
              <a:ext uri="{FF2B5EF4-FFF2-40B4-BE49-F238E27FC236}">
                <a16:creationId xmlns:a16="http://schemas.microsoft.com/office/drawing/2014/main" id="{33D39DBC-27E5-64CD-65BF-012F9D7367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905C97-15EF-33B6-1C3A-31625F25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0AC4F2-DA08-44B5-928F-85D6562E3D43}" type="slidenum">
              <a:rPr lang="en-US" smtClean="0"/>
              <a:t>‹#›</a:t>
            </a:fld>
            <a:endParaRPr lang="en-US"/>
          </a:p>
        </p:txBody>
      </p:sp>
    </p:spTree>
    <p:extLst>
      <p:ext uri="{BB962C8B-B14F-4D97-AF65-F5344CB8AC3E}">
        <p14:creationId xmlns:p14="http://schemas.microsoft.com/office/powerpoint/2010/main" val="243940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c.iabc.com/" TargetMode="Externa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iabc.com/events-and-education/live-education/master-classes" TargetMode="External"/><Relationship Id="rId5" Type="http://schemas.openxmlformats.org/officeDocument/2006/relationships/hyperlink" Target="https://iabcondemand.learnupon.com/store" TargetMode="Externa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hyperlink" Target="https://www.iabc.com/catalyst/article/making-accessibility-strategic-a-communications-professionals-guide" TargetMode="External"/><Relationship Id="rId3" Type="http://schemas.openxmlformats.org/officeDocument/2006/relationships/image" Target="../media/image5.png"/><Relationship Id="rId7" Type="http://schemas.openxmlformats.org/officeDocument/2006/relationships/hyperlink" Target="https://www.iabc.com/catalyst/podcast"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iabc.com/catalyst" TargetMode="External"/><Relationship Id="rId5" Type="http://schemas.openxmlformats.org/officeDocument/2006/relationships/image" Target="../media/image9.png"/><Relationship Id="rId4" Type="http://schemas.openxmlformats.org/officeDocument/2006/relationships/hyperlink" Target="https://www.iabc.com/catalyst/article/6-ways-to-cut-through-the-noise"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s://www.iabc.com/membership/chapters-reg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iabc.com/membership/shared-interest-groups" TargetMode="External"/><Relationship Id="rId5" Type="http://schemas.openxmlformats.org/officeDocument/2006/relationships/hyperlink" Target="https://www.iabc.com/events-and-education/events-calendar/acat/2/tag/local-event-1#filter_content" TargetMode="Externa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B38A-2BEA-D315-FE8D-42B048C5BF28}"/>
              </a:ext>
            </a:extLst>
          </p:cNvPr>
          <p:cNvSpPr>
            <a:spLocks noGrp="1"/>
          </p:cNvSpPr>
          <p:nvPr>
            <p:ph type="ctrTitle"/>
          </p:nvPr>
        </p:nvSpPr>
        <p:spPr>
          <a:xfrm>
            <a:off x="505115" y="2060917"/>
            <a:ext cx="9144000" cy="2031184"/>
          </a:xfrm>
        </p:spPr>
        <p:txBody>
          <a:bodyPr>
            <a:normAutofit/>
          </a:bodyPr>
          <a:lstStyle/>
          <a:p>
            <a:r>
              <a:rPr lang="en-US" sz="6600" dirty="0"/>
              <a:t>Why IABC Membership?</a:t>
            </a:r>
          </a:p>
        </p:txBody>
      </p:sp>
      <p:sp>
        <p:nvSpPr>
          <p:cNvPr id="3" name="Rectangle 2">
            <a:extLst>
              <a:ext uri="{FF2B5EF4-FFF2-40B4-BE49-F238E27FC236}">
                <a16:creationId xmlns:a16="http://schemas.microsoft.com/office/drawing/2014/main" id="{0199C463-3510-2B85-BB28-95C47E302D54}"/>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ogo&#10;&#10;AI-generated content may be incorrect.">
            <a:extLst>
              <a:ext uri="{FF2B5EF4-FFF2-40B4-BE49-F238E27FC236}">
                <a16:creationId xmlns:a16="http://schemas.microsoft.com/office/drawing/2014/main" id="{9970265B-CB39-68C1-4DEE-B320A46F5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393" y="6008345"/>
            <a:ext cx="2839582" cy="689659"/>
          </a:xfrm>
          <a:prstGeom prst="rect">
            <a:avLst/>
          </a:prstGeom>
        </p:spPr>
      </p:pic>
    </p:spTree>
    <p:extLst>
      <p:ext uri="{BB962C8B-B14F-4D97-AF65-F5344CB8AC3E}">
        <p14:creationId xmlns:p14="http://schemas.microsoft.com/office/powerpoint/2010/main" val="3131884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FA325-1E5C-120C-C264-55452114C102}"/>
            </a:ext>
          </a:extLst>
        </p:cNvPr>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21E29D9F-93FA-F679-D6AA-F8010A99B6FE}"/>
              </a:ext>
            </a:extLst>
          </p:cNvPr>
          <p:cNvSpPr/>
          <p:nvPr/>
        </p:nvSpPr>
        <p:spPr>
          <a:xfrm>
            <a:off x="6553449" y="1600200"/>
            <a:ext cx="8811474" cy="916158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smiling at camera&#10;&#10;AI-generated content may be incorrect.">
            <a:extLst>
              <a:ext uri="{FF2B5EF4-FFF2-40B4-BE49-F238E27FC236}">
                <a16:creationId xmlns:a16="http://schemas.microsoft.com/office/drawing/2014/main" id="{E9319A5E-A6B4-A600-1F46-93932E6DFF43}"/>
              </a:ext>
            </a:extLst>
          </p:cNvPr>
          <p:cNvPicPr>
            <a:picLocks noChangeAspect="1"/>
          </p:cNvPicPr>
          <p:nvPr/>
        </p:nvPicPr>
        <p:blipFill>
          <a:blip r:embed="rId3">
            <a:extLst>
              <a:ext uri="{28A0092B-C50C-407E-A947-70E740481C1C}">
                <a14:useLocalDpi xmlns:a14="http://schemas.microsoft.com/office/drawing/2010/main" val="0"/>
              </a:ext>
            </a:extLst>
          </a:blip>
          <a:srcRect r="1333" b="9506"/>
          <a:stretch>
            <a:fillRect/>
          </a:stretch>
        </p:blipFill>
        <p:spPr>
          <a:xfrm>
            <a:off x="914899" y="1447800"/>
            <a:ext cx="11277101" cy="5410198"/>
          </a:xfrm>
          <a:prstGeom prst="rect">
            <a:avLst/>
          </a:prstGeom>
        </p:spPr>
      </p:pic>
      <p:sp>
        <p:nvSpPr>
          <p:cNvPr id="2" name="Title 1">
            <a:extLst>
              <a:ext uri="{FF2B5EF4-FFF2-40B4-BE49-F238E27FC236}">
                <a16:creationId xmlns:a16="http://schemas.microsoft.com/office/drawing/2014/main" id="{69F57EC2-BB60-22F8-62EC-D77DED580DA6}"/>
              </a:ext>
            </a:extLst>
          </p:cNvPr>
          <p:cNvSpPr>
            <a:spLocks noGrp="1"/>
          </p:cNvSpPr>
          <p:nvPr>
            <p:ph type="title"/>
          </p:nvPr>
        </p:nvSpPr>
        <p:spPr>
          <a:xfrm>
            <a:off x="445893" y="0"/>
            <a:ext cx="11746107" cy="1600200"/>
          </a:xfrm>
        </p:spPr>
        <p:txBody>
          <a:bodyPr>
            <a:normAutofit fontScale="90000"/>
          </a:bodyPr>
          <a:lstStyle/>
          <a:p>
            <a:r>
              <a:rPr lang="en-US" sz="4900" b="1" dirty="0"/>
              <a:t>Everything You Need for Just $0.32 a Day</a:t>
            </a:r>
            <a:br>
              <a:rPr lang="en-US" sz="4000" dirty="0"/>
            </a:br>
            <a:r>
              <a:rPr lang="en-US" sz="4000" b="0" dirty="0">
                <a:solidFill>
                  <a:schemeClr val="accent1"/>
                </a:solidFill>
              </a:rPr>
              <a:t>There’s no better time to become an IABC Member.</a:t>
            </a:r>
          </a:p>
        </p:txBody>
      </p:sp>
      <p:sp>
        <p:nvSpPr>
          <p:cNvPr id="13" name="Content Placeholder 12">
            <a:extLst>
              <a:ext uri="{FF2B5EF4-FFF2-40B4-BE49-F238E27FC236}">
                <a16:creationId xmlns:a16="http://schemas.microsoft.com/office/drawing/2014/main" id="{45EF46B5-B291-CDAA-8B1F-D91631C1797E}"/>
              </a:ext>
            </a:extLst>
          </p:cNvPr>
          <p:cNvSpPr>
            <a:spLocks noGrp="1"/>
          </p:cNvSpPr>
          <p:nvPr>
            <p:ph idx="1"/>
          </p:nvPr>
        </p:nvSpPr>
        <p:spPr>
          <a:xfrm>
            <a:off x="590843" y="2192622"/>
            <a:ext cx="6182750" cy="3217578"/>
          </a:xfrm>
        </p:spPr>
        <p:txBody>
          <a:bodyPr>
            <a:normAutofit/>
          </a:bodyPr>
          <a:lstStyle/>
          <a:p>
            <a:pPr marL="0" indent="0">
              <a:buNone/>
            </a:pPr>
            <a:r>
              <a:rPr lang="en-US" sz="2400" dirty="0"/>
              <a:t>With the new </a:t>
            </a:r>
            <a:r>
              <a:rPr lang="en-US" sz="2400" b="1" dirty="0">
                <a:solidFill>
                  <a:schemeClr val="accent3"/>
                </a:solidFill>
              </a:rPr>
              <a:t>Member Lite</a:t>
            </a:r>
            <a:r>
              <a:rPr lang="en-US" sz="2400" dirty="0">
                <a:solidFill>
                  <a:schemeClr val="accent3"/>
                </a:solidFill>
              </a:rPr>
              <a:t> </a:t>
            </a:r>
            <a:r>
              <a:rPr lang="en-US" sz="2400" dirty="0"/>
              <a:t>option, you have an affordable entry point into the global IABC network. </a:t>
            </a:r>
          </a:p>
          <a:p>
            <a:pPr marL="0" indent="0">
              <a:buNone/>
            </a:pPr>
            <a:r>
              <a:rPr lang="en-US" sz="2400" dirty="0"/>
              <a:t>Connect with professionals, access exclusive insights, and stay ahead in the fast-moving communications landscape — all for just </a:t>
            </a:r>
            <a:r>
              <a:rPr lang="en-US" sz="2400" b="1" dirty="0"/>
              <a:t>$115 USD annually (~$0.32/day)</a:t>
            </a:r>
            <a:r>
              <a:rPr lang="en-US" sz="2400" dirty="0"/>
              <a:t>.</a:t>
            </a:r>
          </a:p>
          <a:p>
            <a:pPr marL="0" indent="0">
              <a:buNone/>
            </a:pPr>
            <a:endParaRPr lang="en-US" sz="2200" dirty="0"/>
          </a:p>
        </p:txBody>
      </p:sp>
      <p:sp>
        <p:nvSpPr>
          <p:cNvPr id="6" name="TextBox 5">
            <a:extLst>
              <a:ext uri="{FF2B5EF4-FFF2-40B4-BE49-F238E27FC236}">
                <a16:creationId xmlns:a16="http://schemas.microsoft.com/office/drawing/2014/main" id="{C389C9F7-7353-E84D-2144-C8398987D2D7}"/>
              </a:ext>
            </a:extLst>
          </p:cNvPr>
          <p:cNvSpPr txBox="1"/>
          <p:nvPr/>
        </p:nvSpPr>
        <p:spPr>
          <a:xfrm>
            <a:off x="3091376" y="3240817"/>
            <a:ext cx="6182750" cy="369332"/>
          </a:xfrm>
          <a:prstGeom prst="rect">
            <a:avLst/>
          </a:prstGeom>
          <a:noFill/>
        </p:spPr>
        <p:txBody>
          <a:bodyPr wrap="square">
            <a:spAutoFit/>
          </a:bodyPr>
          <a:lstStyle/>
          <a:p>
            <a:endParaRPr lang="en-US" dirty="0"/>
          </a:p>
        </p:txBody>
      </p:sp>
      <p:sp>
        <p:nvSpPr>
          <p:cNvPr id="7" name="Rectangle 1">
            <a:extLst>
              <a:ext uri="{FF2B5EF4-FFF2-40B4-BE49-F238E27FC236}">
                <a16:creationId xmlns:a16="http://schemas.microsoft.com/office/drawing/2014/main" id="{28E7F8F4-8C08-8909-2D41-B376E61C8A6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98768C08-3069-6A99-3672-C59C5ABB684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close-up of a logo&#10;&#10;AI-generated content may be incorrect.">
            <a:extLst>
              <a:ext uri="{FF2B5EF4-FFF2-40B4-BE49-F238E27FC236}">
                <a16:creationId xmlns:a16="http://schemas.microsoft.com/office/drawing/2014/main" id="{B0CCDBEA-D376-6645-294E-FABCECD8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30" y="5933117"/>
            <a:ext cx="3211191" cy="779913"/>
          </a:xfrm>
          <a:prstGeom prst="rect">
            <a:avLst/>
          </a:prstGeom>
        </p:spPr>
      </p:pic>
    </p:spTree>
    <p:extLst>
      <p:ext uri="{BB962C8B-B14F-4D97-AF65-F5344CB8AC3E}">
        <p14:creationId xmlns:p14="http://schemas.microsoft.com/office/powerpoint/2010/main" val="103756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1D14-763B-FBB6-B113-A295C68AE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DDA4D-B9E4-E2EB-2208-97E6DA966A7D}"/>
              </a:ext>
            </a:extLst>
          </p:cNvPr>
          <p:cNvSpPr>
            <a:spLocks noGrp="1"/>
          </p:cNvSpPr>
          <p:nvPr>
            <p:ph type="title"/>
          </p:nvPr>
        </p:nvSpPr>
        <p:spPr>
          <a:xfrm>
            <a:off x="445893" y="0"/>
            <a:ext cx="11746107" cy="1600200"/>
          </a:xfrm>
        </p:spPr>
        <p:txBody>
          <a:bodyPr>
            <a:normAutofit/>
          </a:bodyPr>
          <a:lstStyle/>
          <a:p>
            <a:r>
              <a:rPr lang="en-US" sz="4900" b="1" dirty="0"/>
              <a:t>Are You a Student?</a:t>
            </a:r>
            <a:br>
              <a:rPr lang="en-US" sz="4000" dirty="0"/>
            </a:br>
            <a:r>
              <a:rPr lang="en-US" sz="4000" b="0" dirty="0">
                <a:solidFill>
                  <a:schemeClr val="accent1"/>
                </a:solidFill>
              </a:rPr>
              <a:t>We’ve got something for you too!</a:t>
            </a:r>
          </a:p>
        </p:txBody>
      </p:sp>
      <p:sp>
        <p:nvSpPr>
          <p:cNvPr id="13" name="Content Placeholder 12">
            <a:extLst>
              <a:ext uri="{FF2B5EF4-FFF2-40B4-BE49-F238E27FC236}">
                <a16:creationId xmlns:a16="http://schemas.microsoft.com/office/drawing/2014/main" id="{D9BC46BF-FA1D-5DDB-90A9-FDC5D241DBA6}"/>
              </a:ext>
            </a:extLst>
          </p:cNvPr>
          <p:cNvSpPr>
            <a:spLocks noGrp="1"/>
          </p:cNvSpPr>
          <p:nvPr>
            <p:ph idx="1"/>
          </p:nvPr>
        </p:nvSpPr>
        <p:spPr>
          <a:xfrm>
            <a:off x="590843" y="2192622"/>
            <a:ext cx="6182750" cy="3217578"/>
          </a:xfrm>
        </p:spPr>
        <p:txBody>
          <a:bodyPr>
            <a:normAutofit/>
          </a:bodyPr>
          <a:lstStyle/>
          <a:p>
            <a:pPr marL="0" indent="0">
              <a:buNone/>
            </a:pPr>
            <a:r>
              <a:rPr lang="en-US" sz="2400" dirty="0"/>
              <a:t>With a </a:t>
            </a:r>
            <a:r>
              <a:rPr lang="en-US" sz="2400" b="1" dirty="0">
                <a:solidFill>
                  <a:schemeClr val="accent3"/>
                </a:solidFill>
              </a:rPr>
              <a:t>Student Membership</a:t>
            </a:r>
            <a:r>
              <a:rPr lang="en-US" sz="2400" dirty="0"/>
              <a:t>, you can get a head start on your communication career before you graduate, at an affordable price!</a:t>
            </a:r>
          </a:p>
          <a:p>
            <a:pPr marL="0" indent="0">
              <a:buNone/>
            </a:pPr>
            <a:r>
              <a:rPr lang="en-US" sz="2400" dirty="0"/>
              <a:t>Connect with professionals, access exclusive learning resources, and gain insights to grow your skills, all for just </a:t>
            </a:r>
            <a:r>
              <a:rPr lang="en-US" sz="2400" b="1" dirty="0"/>
              <a:t>$40 USD annually (~$0.11/day)</a:t>
            </a:r>
            <a:r>
              <a:rPr lang="en-US" sz="2400" dirty="0"/>
              <a:t>.</a:t>
            </a:r>
            <a:endParaRPr lang="en-US" sz="2200" dirty="0"/>
          </a:p>
        </p:txBody>
      </p:sp>
      <p:sp>
        <p:nvSpPr>
          <p:cNvPr id="6" name="TextBox 5">
            <a:extLst>
              <a:ext uri="{FF2B5EF4-FFF2-40B4-BE49-F238E27FC236}">
                <a16:creationId xmlns:a16="http://schemas.microsoft.com/office/drawing/2014/main" id="{04D946E4-B013-7511-A5EC-151535667760}"/>
              </a:ext>
            </a:extLst>
          </p:cNvPr>
          <p:cNvSpPr txBox="1"/>
          <p:nvPr/>
        </p:nvSpPr>
        <p:spPr>
          <a:xfrm>
            <a:off x="3091376" y="3240817"/>
            <a:ext cx="6182750" cy="369332"/>
          </a:xfrm>
          <a:prstGeom prst="rect">
            <a:avLst/>
          </a:prstGeom>
          <a:noFill/>
        </p:spPr>
        <p:txBody>
          <a:bodyPr wrap="square">
            <a:spAutoFit/>
          </a:bodyPr>
          <a:lstStyle/>
          <a:p>
            <a:endParaRPr lang="en-US" dirty="0"/>
          </a:p>
        </p:txBody>
      </p:sp>
      <p:sp>
        <p:nvSpPr>
          <p:cNvPr id="7" name="Rectangle 1">
            <a:extLst>
              <a:ext uri="{FF2B5EF4-FFF2-40B4-BE49-F238E27FC236}">
                <a16:creationId xmlns:a16="http://schemas.microsoft.com/office/drawing/2014/main" id="{23647396-B542-24C6-10B4-2E38EAC23D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FFE74066-F2BF-92D4-D067-4E26302843D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close-up of a logo&#10;&#10;AI-generated content may be incorrect.">
            <a:extLst>
              <a:ext uri="{FF2B5EF4-FFF2-40B4-BE49-F238E27FC236}">
                <a16:creationId xmlns:a16="http://schemas.microsoft.com/office/drawing/2014/main" id="{1CF91AEF-2B34-F7E9-51CC-4FCC7601D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30" y="5933117"/>
            <a:ext cx="3211191" cy="779913"/>
          </a:xfrm>
          <a:prstGeom prst="rect">
            <a:avLst/>
          </a:prstGeom>
        </p:spPr>
      </p:pic>
      <p:pic>
        <p:nvPicPr>
          <p:cNvPr id="4" name="Picture 3" descr="The image depicts a group of people engaged in a discussion or presentation, with some individuals actively participating by gesturing or speaking.&#10;&#10;AI-generated content may be incorrect.">
            <a:extLst>
              <a:ext uri="{FF2B5EF4-FFF2-40B4-BE49-F238E27FC236}">
                <a16:creationId xmlns:a16="http://schemas.microsoft.com/office/drawing/2014/main" id="{79E2802A-C3BC-7944-BA53-8A0A07BCE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593" y="1600200"/>
            <a:ext cx="5067298" cy="5067298"/>
          </a:xfrm>
          <a:prstGeom prst="rect">
            <a:avLst/>
          </a:prstGeom>
          <a:effectLst>
            <a:glow rad="63500">
              <a:schemeClr val="accent1">
                <a:satMod val="175000"/>
                <a:alpha val="40000"/>
              </a:schemeClr>
            </a:glow>
            <a:outerShdw blurRad="50800" dist="38100" dir="10800000" algn="r" rotWithShape="0">
              <a:prstClr val="black">
                <a:alpha val="40000"/>
              </a:prstClr>
            </a:outerShdw>
          </a:effectLst>
        </p:spPr>
      </p:pic>
    </p:spTree>
    <p:extLst>
      <p:ext uri="{BB962C8B-B14F-4D97-AF65-F5344CB8AC3E}">
        <p14:creationId xmlns:p14="http://schemas.microsoft.com/office/powerpoint/2010/main" val="116513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76369-552F-DFB0-2061-527A7D6604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038515-C57C-2134-D90E-2A322EAECA3F}"/>
              </a:ext>
            </a:extLst>
          </p:cNvPr>
          <p:cNvSpPr>
            <a:spLocks noGrp="1"/>
          </p:cNvSpPr>
          <p:nvPr>
            <p:ph type="ctrTitle"/>
          </p:nvPr>
        </p:nvSpPr>
        <p:spPr>
          <a:xfrm>
            <a:off x="280033" y="1582616"/>
            <a:ext cx="7967855" cy="2031184"/>
          </a:xfrm>
        </p:spPr>
        <p:txBody>
          <a:bodyPr>
            <a:normAutofit fontScale="90000"/>
          </a:bodyPr>
          <a:lstStyle/>
          <a:p>
            <a:r>
              <a:rPr lang="en-US" sz="6600" dirty="0"/>
              <a:t>Join the Essential Community for Early Career Communicators</a:t>
            </a:r>
          </a:p>
        </p:txBody>
      </p:sp>
      <p:sp>
        <p:nvSpPr>
          <p:cNvPr id="2" name="TextBox 1">
            <a:extLst>
              <a:ext uri="{FF2B5EF4-FFF2-40B4-BE49-F238E27FC236}">
                <a16:creationId xmlns:a16="http://schemas.microsoft.com/office/drawing/2014/main" id="{7606E87B-B4E7-C084-997A-ACCAD170305C}"/>
              </a:ext>
            </a:extLst>
          </p:cNvPr>
          <p:cNvSpPr txBox="1"/>
          <p:nvPr/>
        </p:nvSpPr>
        <p:spPr>
          <a:xfrm>
            <a:off x="420710" y="4375051"/>
            <a:ext cx="5036234" cy="461665"/>
          </a:xfrm>
          <a:prstGeom prst="rect">
            <a:avLst/>
          </a:prstGeom>
          <a:noFill/>
        </p:spPr>
        <p:txBody>
          <a:bodyPr wrap="square" rtlCol="0">
            <a:spAutoFit/>
          </a:bodyPr>
          <a:lstStyle/>
          <a:p>
            <a:r>
              <a:rPr lang="en-US" sz="2400" b="1" dirty="0">
                <a:solidFill>
                  <a:schemeClr val="bg1"/>
                </a:solidFill>
              </a:rPr>
              <a:t>Visit:</a:t>
            </a:r>
            <a:r>
              <a:rPr lang="en-US" sz="2400" dirty="0"/>
              <a:t> </a:t>
            </a:r>
            <a:r>
              <a:rPr lang="en-US" sz="2400" b="1" dirty="0">
                <a:solidFill>
                  <a:schemeClr val="accent1"/>
                </a:solidFill>
              </a:rPr>
              <a:t>iabc.com/membership/join</a:t>
            </a:r>
          </a:p>
        </p:txBody>
      </p:sp>
      <p:sp>
        <p:nvSpPr>
          <p:cNvPr id="3" name="Rectangle 2">
            <a:extLst>
              <a:ext uri="{FF2B5EF4-FFF2-40B4-BE49-F238E27FC236}">
                <a16:creationId xmlns:a16="http://schemas.microsoft.com/office/drawing/2014/main" id="{C9765431-D403-DB50-8758-4A55FD85D36E}"/>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1951E0A4-EACA-D041-8D38-3E3FC31E8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393" y="6008345"/>
            <a:ext cx="2839582" cy="689659"/>
          </a:xfrm>
          <a:prstGeom prst="rect">
            <a:avLst/>
          </a:prstGeom>
        </p:spPr>
      </p:pic>
    </p:spTree>
    <p:extLst>
      <p:ext uri="{BB962C8B-B14F-4D97-AF65-F5344CB8AC3E}">
        <p14:creationId xmlns:p14="http://schemas.microsoft.com/office/powerpoint/2010/main" val="357622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F802-8C9F-ADB3-3259-B43998E2B9CE}"/>
              </a:ext>
            </a:extLst>
          </p:cNvPr>
          <p:cNvSpPr>
            <a:spLocks noGrp="1"/>
          </p:cNvSpPr>
          <p:nvPr>
            <p:ph type="title"/>
          </p:nvPr>
        </p:nvSpPr>
        <p:spPr>
          <a:xfrm>
            <a:off x="222946" y="-54158"/>
            <a:ext cx="11746107" cy="1600200"/>
          </a:xfrm>
        </p:spPr>
        <p:txBody>
          <a:bodyPr>
            <a:normAutofit fontScale="90000"/>
          </a:bodyPr>
          <a:lstStyle/>
          <a:p>
            <a:r>
              <a:rPr lang="en-US" sz="4900" b="1" dirty="0"/>
              <a:t>#1 Reason for Becoming an IABC Member:</a:t>
            </a:r>
            <a:br>
              <a:rPr lang="en-US" sz="4000" dirty="0"/>
            </a:br>
            <a:r>
              <a:rPr lang="en-US" sz="4000" b="0" dirty="0">
                <a:solidFill>
                  <a:schemeClr val="accent1"/>
                </a:solidFill>
              </a:rPr>
              <a:t>Build Your Skills, Boost Your Impact</a:t>
            </a:r>
          </a:p>
        </p:txBody>
      </p:sp>
      <p:sp>
        <p:nvSpPr>
          <p:cNvPr id="13" name="Content Placeholder 12">
            <a:extLst>
              <a:ext uri="{FF2B5EF4-FFF2-40B4-BE49-F238E27FC236}">
                <a16:creationId xmlns:a16="http://schemas.microsoft.com/office/drawing/2014/main" id="{6BFD8A1C-96D1-CAB4-1AFA-629C313B0C23}"/>
              </a:ext>
            </a:extLst>
          </p:cNvPr>
          <p:cNvSpPr>
            <a:spLocks noGrp="1"/>
          </p:cNvSpPr>
          <p:nvPr>
            <p:ph idx="1"/>
          </p:nvPr>
        </p:nvSpPr>
        <p:spPr>
          <a:xfrm>
            <a:off x="1202031" y="1878014"/>
            <a:ext cx="10989969" cy="4873625"/>
          </a:xfrm>
        </p:spPr>
        <p:txBody>
          <a:bodyPr>
            <a:normAutofit fontScale="92500" lnSpcReduction="20000"/>
          </a:bodyPr>
          <a:lstStyle/>
          <a:p>
            <a:pPr marL="0" indent="0">
              <a:buNone/>
            </a:pPr>
            <a:r>
              <a:rPr lang="en-US" sz="4100" dirty="0"/>
              <a:t>In-Demand Skills</a:t>
            </a:r>
            <a:br>
              <a:rPr lang="en-US" dirty="0"/>
            </a:br>
            <a:r>
              <a:rPr lang="en-US" sz="2200" dirty="0"/>
              <a:t>Learn the communication skills employers look for and perform with confidence from day one.</a:t>
            </a:r>
          </a:p>
          <a:p>
            <a:pPr marL="0" indent="0">
              <a:buNone/>
            </a:pPr>
            <a:endParaRPr lang="en-US" dirty="0"/>
          </a:p>
          <a:p>
            <a:pPr marL="0" indent="0">
              <a:buNone/>
            </a:pPr>
            <a:r>
              <a:rPr lang="en-US" sz="4100" dirty="0"/>
              <a:t>Access to Experts</a:t>
            </a:r>
            <a:br>
              <a:rPr lang="en-US" sz="4100" dirty="0"/>
            </a:br>
            <a:r>
              <a:rPr lang="en-US" sz="2200" dirty="0"/>
              <a:t>Learn from experienced communicators, mentors, and peers who share real-world insight. </a:t>
            </a:r>
          </a:p>
          <a:p>
            <a:pPr marL="0" indent="0">
              <a:buNone/>
            </a:pPr>
            <a:endParaRPr lang="en-US" dirty="0"/>
          </a:p>
          <a:p>
            <a:pPr marL="0" indent="0">
              <a:buNone/>
            </a:pPr>
            <a:r>
              <a:rPr lang="en-US" sz="4100" dirty="0"/>
              <a:t>Build Your Network</a:t>
            </a:r>
            <a:br>
              <a:rPr lang="en-US" sz="4100" dirty="0"/>
            </a:br>
            <a:r>
              <a:rPr lang="en-US" sz="2200" dirty="0"/>
              <a:t>Form meaningful connections with peers and professionals who support learning, visibility, and growth.</a:t>
            </a:r>
          </a:p>
          <a:p>
            <a:pPr marL="0" indent="0">
              <a:lnSpc>
                <a:spcPct val="120000"/>
              </a:lnSpc>
              <a:buNone/>
            </a:pPr>
            <a:endParaRPr lang="en-US" sz="2200" dirty="0"/>
          </a:p>
          <a:p>
            <a:pPr marL="0" indent="0">
              <a:buNone/>
            </a:pPr>
            <a:r>
              <a:rPr lang="en-US" sz="4100" dirty="0"/>
              <a:t>Continuous Learning</a:t>
            </a:r>
            <a:br>
              <a:rPr lang="en-US" sz="4100" dirty="0"/>
            </a:br>
            <a:r>
              <a:rPr lang="en-US" sz="2200" dirty="0"/>
              <a:t>Gain tools and perspective that help you grow faster and take the next step with clarity.</a:t>
            </a:r>
          </a:p>
        </p:txBody>
      </p:sp>
      <p:sp>
        <p:nvSpPr>
          <p:cNvPr id="24" name="Flowchart: Connector 23">
            <a:extLst>
              <a:ext uri="{FF2B5EF4-FFF2-40B4-BE49-F238E27FC236}">
                <a16:creationId xmlns:a16="http://schemas.microsoft.com/office/drawing/2014/main" id="{14CBA290-9E3B-C346-3A97-34E7B7713FF6}"/>
              </a:ext>
            </a:extLst>
          </p:cNvPr>
          <p:cNvSpPr/>
          <p:nvPr/>
        </p:nvSpPr>
        <p:spPr>
          <a:xfrm>
            <a:off x="198944" y="4210856"/>
            <a:ext cx="945863" cy="914626"/>
          </a:xfrm>
          <a:prstGeom prst="flowChartConnector">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24997468-C58D-16EC-4328-14CA80CE54FC}"/>
              </a:ext>
            </a:extLst>
          </p:cNvPr>
          <p:cNvSpPr/>
          <p:nvPr/>
        </p:nvSpPr>
        <p:spPr>
          <a:xfrm>
            <a:off x="227556" y="5557877"/>
            <a:ext cx="945863" cy="914626"/>
          </a:xfrm>
          <a:prstGeom prst="flowChartConnector">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39498A9-20DF-8479-6E26-5373375B5525}"/>
              </a:ext>
            </a:extLst>
          </p:cNvPr>
          <p:cNvSpPr/>
          <p:nvPr/>
        </p:nvSpPr>
        <p:spPr>
          <a:xfrm>
            <a:off x="198944" y="2971687"/>
            <a:ext cx="945863" cy="914626"/>
          </a:xfrm>
          <a:prstGeom prst="flowChartConnector">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Connector 26">
            <a:extLst>
              <a:ext uri="{FF2B5EF4-FFF2-40B4-BE49-F238E27FC236}">
                <a16:creationId xmlns:a16="http://schemas.microsoft.com/office/drawing/2014/main" id="{3C06698B-3F0A-FEB9-F8D2-638F2B403EB6}"/>
              </a:ext>
            </a:extLst>
          </p:cNvPr>
          <p:cNvSpPr/>
          <p:nvPr/>
        </p:nvSpPr>
        <p:spPr>
          <a:xfrm>
            <a:off x="198947" y="1732518"/>
            <a:ext cx="945863" cy="914626"/>
          </a:xfrm>
          <a:prstGeom prst="flowChartConnector">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FF3E886-8F22-985E-471A-578FAFD1F0BD}"/>
              </a:ext>
            </a:extLst>
          </p:cNvPr>
          <p:cNvSpPr/>
          <p:nvPr/>
        </p:nvSpPr>
        <p:spPr>
          <a:xfrm>
            <a:off x="483364" y="1728166"/>
            <a:ext cx="377027"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I</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64E7A21D-1D05-2CEA-22FE-A181FF69551D}"/>
              </a:ext>
            </a:extLst>
          </p:cNvPr>
          <p:cNvSpPr/>
          <p:nvPr/>
        </p:nvSpPr>
        <p:spPr>
          <a:xfrm>
            <a:off x="348705" y="2962983"/>
            <a:ext cx="646332"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A</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F877E041-D947-0ED1-CF3E-86D825DBCDCA}"/>
              </a:ext>
            </a:extLst>
          </p:cNvPr>
          <p:cNvSpPr/>
          <p:nvPr/>
        </p:nvSpPr>
        <p:spPr>
          <a:xfrm>
            <a:off x="348707" y="4197800"/>
            <a:ext cx="646332"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B</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C4FED111-45D5-AC3B-0D4D-980DB1C9235F}"/>
              </a:ext>
            </a:extLst>
          </p:cNvPr>
          <p:cNvSpPr/>
          <p:nvPr/>
        </p:nvSpPr>
        <p:spPr>
          <a:xfrm>
            <a:off x="354709" y="554047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C</a:t>
            </a:r>
          </a:p>
        </p:txBody>
      </p:sp>
      <p:pic>
        <p:nvPicPr>
          <p:cNvPr id="38" name="Picture 37" descr="A blue circle with black letters&#10;&#10;AI-generated content may be incorrect.">
            <a:extLst>
              <a:ext uri="{FF2B5EF4-FFF2-40B4-BE49-F238E27FC236}">
                <a16:creationId xmlns:a16="http://schemas.microsoft.com/office/drawing/2014/main" id="{7C5C199C-5039-C732-D382-21215F1F066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626868" y="0"/>
            <a:ext cx="3906771" cy="3897579"/>
          </a:xfrm>
          <a:prstGeom prst="rect">
            <a:avLst/>
          </a:prstGeom>
        </p:spPr>
      </p:pic>
    </p:spTree>
    <p:extLst>
      <p:ext uri="{BB962C8B-B14F-4D97-AF65-F5344CB8AC3E}">
        <p14:creationId xmlns:p14="http://schemas.microsoft.com/office/powerpoint/2010/main" val="217076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D49D6049-BAC3-7FA2-A8AD-D9E59C2A66E4}"/>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27343CFC-CCDB-7382-C383-95E1E6E8D49F}"/>
              </a:ext>
            </a:extLst>
          </p:cNvPr>
          <p:cNvSpPr/>
          <p:nvPr/>
        </p:nvSpPr>
        <p:spPr>
          <a:xfrm>
            <a:off x="1336433" y="6104686"/>
            <a:ext cx="10855567"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210D11B2-1553-91C5-C349-C372B7F99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6C1898A3-F785-67F3-9783-EF9CF0755443}"/>
              </a:ext>
            </a:extLst>
          </p:cNvPr>
          <p:cNvSpPr>
            <a:spLocks noGrp="1"/>
          </p:cNvSpPr>
          <p:nvPr>
            <p:ph type="title"/>
          </p:nvPr>
        </p:nvSpPr>
        <p:spPr>
          <a:xfrm>
            <a:off x="838200" y="674177"/>
            <a:ext cx="10515600" cy="1325563"/>
          </a:xfrm>
        </p:spPr>
        <p:txBody>
          <a:bodyPr/>
          <a:lstStyle/>
          <a:p>
            <a:r>
              <a:rPr lang="en-US" dirty="0"/>
              <a:t>Setting a Standard of Excellence Since 1970</a:t>
            </a:r>
          </a:p>
        </p:txBody>
      </p:sp>
      <p:sp>
        <p:nvSpPr>
          <p:cNvPr id="12" name="Content Placeholder 5">
            <a:extLst>
              <a:ext uri="{FF2B5EF4-FFF2-40B4-BE49-F238E27FC236}">
                <a16:creationId xmlns:a16="http://schemas.microsoft.com/office/drawing/2014/main" id="{A3AA923A-C20F-73FC-5F83-DC5E1AAC48D8}"/>
              </a:ext>
            </a:extLst>
          </p:cNvPr>
          <p:cNvSpPr>
            <a:spLocks noGrp="1"/>
          </p:cNvSpPr>
          <p:nvPr>
            <p:ph idx="1"/>
          </p:nvPr>
        </p:nvSpPr>
        <p:spPr>
          <a:xfrm>
            <a:off x="838200" y="2080874"/>
            <a:ext cx="10515600" cy="4351338"/>
          </a:xfrm>
        </p:spPr>
        <p:txBody>
          <a:bodyPr>
            <a:normAutofit/>
          </a:bodyPr>
          <a:lstStyle/>
          <a:p>
            <a:pPr marL="0" indent="0">
              <a:buNone/>
            </a:pPr>
            <a:r>
              <a:rPr lang="en-US" sz="2400" dirty="0"/>
              <a:t>Since 1970, IABC has connected communicators around the world, setting a standard of excellence for the profession. As a global association, we provide members with access to the latest industry insights, educational resources, and certification programs, helping them stay current on emerging trends and evolving best practices. By sharing knowledge and connecting professionals across industries and continents, IABC ensures communicators remain relevant, skilled, and prepared to make an impact in today’s fast-changing world.</a:t>
            </a:r>
          </a:p>
        </p:txBody>
      </p:sp>
      <p:sp>
        <p:nvSpPr>
          <p:cNvPr id="13" name="Rectangle 12">
            <a:extLst>
              <a:ext uri="{FF2B5EF4-FFF2-40B4-BE49-F238E27FC236}">
                <a16:creationId xmlns:a16="http://schemas.microsoft.com/office/drawing/2014/main" id="{DEA6C163-B424-5D5B-EDC1-967E9E59902C}"/>
              </a:ext>
            </a:extLst>
          </p:cNvPr>
          <p:cNvSpPr/>
          <p:nvPr/>
        </p:nvSpPr>
        <p:spPr>
          <a:xfrm>
            <a:off x="0" y="6081623"/>
            <a:ext cx="10855567"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close-up of a logo&#10;&#10;AI-generated content may be incorrect.">
            <a:extLst>
              <a:ext uri="{FF2B5EF4-FFF2-40B4-BE49-F238E27FC236}">
                <a16:creationId xmlns:a16="http://schemas.microsoft.com/office/drawing/2014/main" id="{214C506C-A168-8A5F-579E-CB81C53B1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531" y="6124978"/>
            <a:ext cx="2839582" cy="689659"/>
          </a:xfrm>
          <a:prstGeom prst="rect">
            <a:avLst/>
          </a:prstGeom>
        </p:spPr>
      </p:pic>
    </p:spTree>
    <p:extLst>
      <p:ext uri="{BB962C8B-B14F-4D97-AF65-F5344CB8AC3E}">
        <p14:creationId xmlns:p14="http://schemas.microsoft.com/office/powerpoint/2010/main" val="137149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D9304D-0ED0-C949-5210-548BCF67784E}"/>
              </a:ext>
            </a:extLst>
          </p:cNvPr>
          <p:cNvSpPr>
            <a:spLocks noGrp="1"/>
          </p:cNvSpPr>
          <p:nvPr>
            <p:ph type="ctrTitle"/>
          </p:nvPr>
        </p:nvSpPr>
        <p:spPr>
          <a:xfrm>
            <a:off x="294100" y="1863969"/>
            <a:ext cx="9144000" cy="2031184"/>
          </a:xfrm>
        </p:spPr>
        <p:txBody>
          <a:bodyPr>
            <a:normAutofit/>
          </a:bodyPr>
          <a:lstStyle/>
          <a:p>
            <a:r>
              <a:rPr lang="en-US" sz="6600" dirty="0"/>
              <a:t>Member Benefits </a:t>
            </a:r>
            <a:br>
              <a:rPr lang="en-US" sz="6600" dirty="0"/>
            </a:br>
            <a:r>
              <a:rPr lang="en-US" sz="6600" dirty="0"/>
              <a:t>and Value</a:t>
            </a:r>
          </a:p>
        </p:txBody>
      </p:sp>
      <p:sp>
        <p:nvSpPr>
          <p:cNvPr id="3" name="Rectangle 2">
            <a:extLst>
              <a:ext uri="{FF2B5EF4-FFF2-40B4-BE49-F238E27FC236}">
                <a16:creationId xmlns:a16="http://schemas.microsoft.com/office/drawing/2014/main" id="{71ABBF00-A934-15C5-6F50-41A6B5C97B67}"/>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1D8F91FC-7C23-212A-5179-DB4BE8CC5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998" y="6008345"/>
            <a:ext cx="2839582" cy="689659"/>
          </a:xfrm>
          <a:prstGeom prst="rect">
            <a:avLst/>
          </a:prstGeom>
        </p:spPr>
      </p:pic>
    </p:spTree>
    <p:extLst>
      <p:ext uri="{BB962C8B-B14F-4D97-AF65-F5344CB8AC3E}">
        <p14:creationId xmlns:p14="http://schemas.microsoft.com/office/powerpoint/2010/main" val="403709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5B0E0-10AE-E8DB-FCFE-EAD498697A71}"/>
            </a:ext>
          </a:extLst>
        </p:cNvPr>
        <p:cNvGrpSpPr/>
        <p:nvPr/>
      </p:nvGrpSpPr>
      <p:grpSpPr>
        <a:xfrm>
          <a:off x="0" y="0"/>
          <a:ext cx="0" cy="0"/>
          <a:chOff x="0" y="0"/>
          <a:chExt cx="0" cy="0"/>
        </a:xfrm>
      </p:grpSpPr>
      <p:pic>
        <p:nvPicPr>
          <p:cNvPr id="19" name="Picture 18" descr="A blue circle with black letters&#10;&#10;AI-generated content may be incorrect.">
            <a:extLst>
              <a:ext uri="{FF2B5EF4-FFF2-40B4-BE49-F238E27FC236}">
                <a16:creationId xmlns:a16="http://schemas.microsoft.com/office/drawing/2014/main" id="{AE996DBB-F2D0-FE14-DD0A-E63E32AC646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61466" y="1572769"/>
            <a:ext cx="5030551" cy="5018715"/>
          </a:xfrm>
          <a:prstGeom prst="rect">
            <a:avLst/>
          </a:prstGeom>
        </p:spPr>
      </p:pic>
      <p:sp>
        <p:nvSpPr>
          <p:cNvPr id="9" name="Footer Placeholder 4">
            <a:extLst>
              <a:ext uri="{FF2B5EF4-FFF2-40B4-BE49-F238E27FC236}">
                <a16:creationId xmlns:a16="http://schemas.microsoft.com/office/drawing/2014/main" id="{043B4B9B-DD19-07D8-9878-A7991081A4B6}"/>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F234ED30-46BF-5325-0A09-9F3E5232A932}"/>
              </a:ext>
            </a:extLst>
          </p:cNvPr>
          <p:cNvSpPr/>
          <p:nvPr/>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FC8289A3-BB6B-589D-5B3A-1C5B2C80E8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38B3C32A-D3DD-C652-0358-F628EA930D5A}"/>
              </a:ext>
            </a:extLst>
          </p:cNvPr>
          <p:cNvSpPr>
            <a:spLocks noGrp="1"/>
          </p:cNvSpPr>
          <p:nvPr>
            <p:ph type="title"/>
          </p:nvPr>
        </p:nvSpPr>
        <p:spPr>
          <a:xfrm>
            <a:off x="614934" y="365125"/>
            <a:ext cx="10515600" cy="1325563"/>
          </a:xfrm>
        </p:spPr>
        <p:txBody>
          <a:bodyPr>
            <a:normAutofit fontScale="90000"/>
          </a:bodyPr>
          <a:lstStyle/>
          <a:p>
            <a:r>
              <a:rPr lang="en-US" dirty="0"/>
              <a:t>IABC World Conference</a:t>
            </a:r>
            <a:br>
              <a:rPr lang="en-US" dirty="0"/>
            </a:br>
            <a:r>
              <a:rPr lang="en-US" sz="3600" b="0" dirty="0">
                <a:solidFill>
                  <a:schemeClr val="accent1"/>
                </a:solidFill>
              </a:rPr>
              <a:t>Experience the Premier Global Communications Event</a:t>
            </a:r>
          </a:p>
        </p:txBody>
      </p:sp>
      <p:sp>
        <p:nvSpPr>
          <p:cNvPr id="12" name="Content Placeholder 5">
            <a:extLst>
              <a:ext uri="{FF2B5EF4-FFF2-40B4-BE49-F238E27FC236}">
                <a16:creationId xmlns:a16="http://schemas.microsoft.com/office/drawing/2014/main" id="{2E3ABA6B-336C-624A-036E-788693CDEBE2}"/>
              </a:ext>
            </a:extLst>
          </p:cNvPr>
          <p:cNvSpPr>
            <a:spLocks noGrp="1"/>
          </p:cNvSpPr>
          <p:nvPr>
            <p:ph idx="1"/>
          </p:nvPr>
        </p:nvSpPr>
        <p:spPr>
          <a:xfrm>
            <a:off x="6170644" y="1963817"/>
            <a:ext cx="5886157" cy="2905379"/>
          </a:xfrm>
        </p:spPr>
        <p:txBody>
          <a:bodyPr>
            <a:normAutofit/>
          </a:bodyPr>
          <a:lstStyle/>
          <a:p>
            <a:pPr marL="0" indent="0">
              <a:buNone/>
            </a:pPr>
            <a:r>
              <a:rPr lang="en-US" sz="2400" dirty="0"/>
              <a:t>Kickstart your communication career at      </a:t>
            </a:r>
            <a:r>
              <a:rPr lang="en-US" sz="2400" dirty="0">
                <a:hlinkClick r:id="rId5"/>
              </a:rPr>
              <a:t>IABC World Conference</a:t>
            </a:r>
            <a:r>
              <a:rPr lang="en-US" sz="2400" dirty="0"/>
              <a:t>, our premier annual event for communicators around the world. Join us 14-16 June 2026 in Toronto for in-person sessions, hands-on workshops, and networking opportunities to help you grow your skills, build your network, and gain a career edge. </a:t>
            </a:r>
          </a:p>
        </p:txBody>
      </p:sp>
      <p:pic>
        <p:nvPicPr>
          <p:cNvPr id="14" name="Picture 13" descr="A black background with pink and blue text&#10;&#10;AI-generated content may be incorrect.">
            <a:extLst>
              <a:ext uri="{FF2B5EF4-FFF2-40B4-BE49-F238E27FC236}">
                <a16:creationId xmlns:a16="http://schemas.microsoft.com/office/drawing/2014/main" id="{87AE0FAC-66F5-869C-842F-04EAD499F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463" y="5142325"/>
            <a:ext cx="3560071" cy="1478283"/>
          </a:xfrm>
          <a:prstGeom prst="rect">
            <a:avLst/>
          </a:prstGeom>
        </p:spPr>
      </p:pic>
      <p:pic>
        <p:nvPicPr>
          <p:cNvPr id="5" name="Picture 4">
            <a:extLst>
              <a:ext uri="{FF2B5EF4-FFF2-40B4-BE49-F238E27FC236}">
                <a16:creationId xmlns:a16="http://schemas.microsoft.com/office/drawing/2014/main" id="{44B4DD5B-FA5C-A5ED-B1CE-D4D9DE5D09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467" y="519873"/>
            <a:ext cx="7232111" cy="7232111"/>
          </a:xfrm>
          <a:prstGeom prst="rect">
            <a:avLst/>
          </a:prstGeom>
        </p:spPr>
      </p:pic>
    </p:spTree>
    <p:extLst>
      <p:ext uri="{BB962C8B-B14F-4D97-AF65-F5344CB8AC3E}">
        <p14:creationId xmlns:p14="http://schemas.microsoft.com/office/powerpoint/2010/main" val="329943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6FA0-AB5B-582C-CBAF-4E301A5A1B24}"/>
            </a:ext>
          </a:extLst>
        </p:cNvPr>
        <p:cNvGrpSpPr/>
        <p:nvPr/>
      </p:nvGrpSpPr>
      <p:grpSpPr>
        <a:xfrm>
          <a:off x="0" y="0"/>
          <a:ext cx="0" cy="0"/>
          <a:chOff x="0" y="0"/>
          <a:chExt cx="0" cy="0"/>
        </a:xfrm>
      </p:grpSpPr>
      <p:pic>
        <p:nvPicPr>
          <p:cNvPr id="4" name="Picture 3" descr="A blue circle with black letters&#10;&#10;AI-generated content may be incorrect.">
            <a:extLst>
              <a:ext uri="{FF2B5EF4-FFF2-40B4-BE49-F238E27FC236}">
                <a16:creationId xmlns:a16="http://schemas.microsoft.com/office/drawing/2014/main" id="{E8BCBA30-5BCB-A6D0-6E2A-EFB42E76897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16698" y="1902512"/>
            <a:ext cx="4805468" cy="4794161"/>
          </a:xfrm>
          <a:prstGeom prst="rect">
            <a:avLst/>
          </a:prstGeom>
        </p:spPr>
      </p:pic>
      <p:sp>
        <p:nvSpPr>
          <p:cNvPr id="9" name="Footer Placeholder 4">
            <a:extLst>
              <a:ext uri="{FF2B5EF4-FFF2-40B4-BE49-F238E27FC236}">
                <a16:creationId xmlns:a16="http://schemas.microsoft.com/office/drawing/2014/main" id="{36090F6E-221E-8A78-6A6F-6E9EAABF4361}"/>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6B5AD9E8-94DE-C809-DEA3-99DA1365562D}"/>
              </a:ext>
            </a:extLst>
          </p:cNvPr>
          <p:cNvSpPr/>
          <p:nvPr/>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17B97B07-390E-234A-8CEC-1260236C44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840D4F53-6E9A-B813-2FD6-889865340029}"/>
              </a:ext>
            </a:extLst>
          </p:cNvPr>
          <p:cNvSpPr>
            <a:spLocks noGrp="1"/>
          </p:cNvSpPr>
          <p:nvPr>
            <p:ph type="title"/>
          </p:nvPr>
        </p:nvSpPr>
        <p:spPr>
          <a:xfrm>
            <a:off x="838200" y="365125"/>
            <a:ext cx="10515600" cy="1325563"/>
          </a:xfrm>
        </p:spPr>
        <p:txBody>
          <a:bodyPr>
            <a:normAutofit/>
          </a:bodyPr>
          <a:lstStyle/>
          <a:p>
            <a:r>
              <a:rPr lang="en-US" dirty="0"/>
              <a:t>Advance Your Skills On Demand</a:t>
            </a:r>
            <a:br>
              <a:rPr lang="en-US" dirty="0"/>
            </a:br>
            <a:r>
              <a:rPr lang="en-US" sz="3600" b="0" dirty="0">
                <a:solidFill>
                  <a:schemeClr val="accent1"/>
                </a:solidFill>
              </a:rPr>
              <a:t>Learn Anytime, Anywhere</a:t>
            </a:r>
          </a:p>
        </p:txBody>
      </p:sp>
      <p:sp>
        <p:nvSpPr>
          <p:cNvPr id="12" name="Content Placeholder 5">
            <a:extLst>
              <a:ext uri="{FF2B5EF4-FFF2-40B4-BE49-F238E27FC236}">
                <a16:creationId xmlns:a16="http://schemas.microsoft.com/office/drawing/2014/main" id="{2C2D8739-DCA1-59F1-2B32-9D9E9D21467F}"/>
              </a:ext>
            </a:extLst>
          </p:cNvPr>
          <p:cNvSpPr>
            <a:spLocks noGrp="1"/>
          </p:cNvSpPr>
          <p:nvPr>
            <p:ph idx="1"/>
          </p:nvPr>
        </p:nvSpPr>
        <p:spPr>
          <a:xfrm>
            <a:off x="6170644" y="1987349"/>
            <a:ext cx="6125308" cy="3942129"/>
          </a:xfrm>
        </p:spPr>
        <p:txBody>
          <a:bodyPr>
            <a:normAutofit lnSpcReduction="10000"/>
          </a:bodyPr>
          <a:lstStyle/>
          <a:p>
            <a:pPr marL="0" indent="0">
              <a:buNone/>
            </a:pPr>
            <a:r>
              <a:rPr lang="en-US" sz="2400" dirty="0">
                <a:hlinkClick r:id="rId5"/>
              </a:rPr>
              <a:t>IABC On Demand</a:t>
            </a:r>
            <a:r>
              <a:rPr lang="en-US" sz="2400" dirty="0"/>
              <a:t> helps early-career communicators build essential skills with online courses in areas like strategic communication, storytelling, and digital engagement.</a:t>
            </a:r>
          </a:p>
          <a:p>
            <a:pPr marL="0" indent="0">
              <a:buNone/>
            </a:pPr>
            <a:endParaRPr lang="en-US" sz="2400" dirty="0"/>
          </a:p>
          <a:p>
            <a:pPr marL="0" indent="0">
              <a:buNone/>
            </a:pPr>
            <a:r>
              <a:rPr lang="en-US" sz="2400" dirty="0"/>
              <a:t>Members also receive discounts on live trainings, including </a:t>
            </a:r>
            <a:r>
              <a:rPr lang="en-US" sz="2400" dirty="0">
                <a:hlinkClick r:id="rId6"/>
              </a:rPr>
              <a:t>Master Classes</a:t>
            </a:r>
            <a:r>
              <a:rPr lang="en-US" sz="2400" dirty="0"/>
              <a:t> on leadership and crisis communication, for continuous professional development and exposure to the field.</a:t>
            </a:r>
          </a:p>
        </p:txBody>
      </p:sp>
      <p:pic>
        <p:nvPicPr>
          <p:cNvPr id="3" name="Picture 2" descr="A group of women talking&#10;&#10;AI-generated content may be incorrect.">
            <a:extLst>
              <a:ext uri="{FF2B5EF4-FFF2-40B4-BE49-F238E27FC236}">
                <a16:creationId xmlns:a16="http://schemas.microsoft.com/office/drawing/2014/main" id="{D3F7B02F-6FBA-E9D5-654B-0BFAC5629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163" y="1080660"/>
            <a:ext cx="6858000" cy="6858000"/>
          </a:xfrm>
          <a:prstGeom prst="rect">
            <a:avLst/>
          </a:prstGeom>
        </p:spPr>
      </p:pic>
    </p:spTree>
    <p:extLst>
      <p:ext uri="{BB962C8B-B14F-4D97-AF65-F5344CB8AC3E}">
        <p14:creationId xmlns:p14="http://schemas.microsoft.com/office/powerpoint/2010/main" val="229405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DC72-2D95-237D-8665-2E167437A186}"/>
            </a:ext>
          </a:extLst>
        </p:cNvPr>
        <p:cNvGrpSpPr/>
        <p:nvPr/>
      </p:nvGrpSpPr>
      <p:grpSpPr>
        <a:xfrm>
          <a:off x="0" y="0"/>
          <a:ext cx="0" cy="0"/>
          <a:chOff x="0" y="0"/>
          <a:chExt cx="0" cy="0"/>
        </a:xfrm>
      </p:grpSpPr>
      <p:pic>
        <p:nvPicPr>
          <p:cNvPr id="14" name="Picture 13" descr="A blue circle with black letters&#10;&#10;AI-generated content may be incorrect.">
            <a:extLst>
              <a:ext uri="{FF2B5EF4-FFF2-40B4-BE49-F238E27FC236}">
                <a16:creationId xmlns:a16="http://schemas.microsoft.com/office/drawing/2014/main" id="{096B7DA5-7F95-8496-587F-64231F0080F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02292" y="3206418"/>
            <a:ext cx="3976562" cy="3967205"/>
          </a:xfrm>
          <a:prstGeom prst="rect">
            <a:avLst/>
          </a:prstGeom>
        </p:spPr>
      </p:pic>
      <p:sp>
        <p:nvSpPr>
          <p:cNvPr id="2" name="Title 1">
            <a:extLst>
              <a:ext uri="{FF2B5EF4-FFF2-40B4-BE49-F238E27FC236}">
                <a16:creationId xmlns:a16="http://schemas.microsoft.com/office/drawing/2014/main" id="{EEC8FE96-CEC4-3E1F-A154-0D535216C2F0}"/>
              </a:ext>
            </a:extLst>
          </p:cNvPr>
          <p:cNvSpPr>
            <a:spLocks noGrp="1"/>
          </p:cNvSpPr>
          <p:nvPr>
            <p:ph type="title"/>
          </p:nvPr>
        </p:nvSpPr>
        <p:spPr>
          <a:xfrm>
            <a:off x="421045" y="-108647"/>
            <a:ext cx="12170691" cy="1600200"/>
          </a:xfrm>
        </p:spPr>
        <p:txBody>
          <a:bodyPr>
            <a:normAutofit fontScale="90000"/>
          </a:bodyPr>
          <a:lstStyle/>
          <a:p>
            <a:r>
              <a:rPr lang="en-US" sz="4900" b="1" dirty="0"/>
              <a:t>IABC’s Official Online Publication, Catalyst</a:t>
            </a:r>
            <a:br>
              <a:rPr lang="en-US" sz="5400" dirty="0"/>
            </a:br>
            <a:r>
              <a:rPr lang="en-US" sz="4000" dirty="0">
                <a:solidFill>
                  <a:schemeClr val="accent1"/>
                </a:solidFill>
              </a:rPr>
              <a:t>Fuel for Your Professional Voice</a:t>
            </a:r>
            <a:endParaRPr lang="en-US" sz="4000" b="0" dirty="0">
              <a:solidFill>
                <a:schemeClr val="accent1"/>
              </a:solidFill>
            </a:endParaRPr>
          </a:p>
        </p:txBody>
      </p:sp>
      <p:pic>
        <p:nvPicPr>
          <p:cNvPr id="8" name="Picture 7" descr="A person in a white shirt and tie&#10;&#10;AI-generated content may be incorrect.">
            <a:hlinkClick r:id="rId4"/>
            <a:extLst>
              <a:ext uri="{FF2B5EF4-FFF2-40B4-BE49-F238E27FC236}">
                <a16:creationId xmlns:a16="http://schemas.microsoft.com/office/drawing/2014/main" id="{689F2E53-985B-DA6B-8846-C98922FCE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513" y="2902375"/>
            <a:ext cx="3967205" cy="3967205"/>
          </a:xfrm>
          <a:prstGeom prst="rect">
            <a:avLst/>
          </a:prstGeom>
        </p:spPr>
      </p:pic>
      <p:sp>
        <p:nvSpPr>
          <p:cNvPr id="12" name="TextBox 11">
            <a:extLst>
              <a:ext uri="{FF2B5EF4-FFF2-40B4-BE49-F238E27FC236}">
                <a16:creationId xmlns:a16="http://schemas.microsoft.com/office/drawing/2014/main" id="{8F65E487-7E35-DC41-E131-B558BDC6E035}"/>
              </a:ext>
            </a:extLst>
          </p:cNvPr>
          <p:cNvSpPr txBox="1"/>
          <p:nvPr/>
        </p:nvSpPr>
        <p:spPr>
          <a:xfrm>
            <a:off x="421045" y="1491553"/>
            <a:ext cx="10833109" cy="1569660"/>
          </a:xfrm>
          <a:prstGeom prst="rect">
            <a:avLst/>
          </a:prstGeom>
          <a:noFill/>
        </p:spPr>
        <p:txBody>
          <a:bodyPr wrap="square">
            <a:spAutoFit/>
          </a:bodyPr>
          <a:lstStyle/>
          <a:p>
            <a:r>
              <a:rPr lang="en-US" sz="2400" dirty="0">
                <a:hlinkClick r:id="rId6"/>
              </a:rPr>
              <a:t>Catalyst</a:t>
            </a:r>
            <a:r>
              <a:rPr lang="en-US" sz="2400" dirty="0"/>
              <a:t> gives you the insights and guidance you need to grow and make an impact. Get full access to member-only content, including case studies, </a:t>
            </a:r>
            <a:r>
              <a:rPr lang="en-US" sz="2400" dirty="0">
                <a:hlinkClick r:id="rId7"/>
              </a:rPr>
              <a:t>PodCatalyst</a:t>
            </a:r>
            <a:r>
              <a:rPr lang="en-US" sz="2400" dirty="0"/>
              <a:t> episodes, and other resources to stay ahead and strengthen your professional voice. </a:t>
            </a:r>
          </a:p>
        </p:txBody>
      </p:sp>
      <p:pic>
        <p:nvPicPr>
          <p:cNvPr id="15" name="Picture 14" descr="A person sitting at a table using a computer&#10;&#10;AI-generated content may be incorrect.">
            <a:hlinkClick r:id="rId8"/>
            <a:extLst>
              <a:ext uri="{FF2B5EF4-FFF2-40B4-BE49-F238E27FC236}">
                <a16:creationId xmlns:a16="http://schemas.microsoft.com/office/drawing/2014/main" id="{154CB209-38A3-5562-F3D5-5ACFAA0F5C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3750" y="2981794"/>
            <a:ext cx="3967205" cy="3967205"/>
          </a:xfrm>
          <a:prstGeom prst="rect">
            <a:avLst/>
          </a:prstGeom>
        </p:spPr>
      </p:pic>
    </p:spTree>
    <p:extLst>
      <p:ext uri="{BB962C8B-B14F-4D97-AF65-F5344CB8AC3E}">
        <p14:creationId xmlns:p14="http://schemas.microsoft.com/office/powerpoint/2010/main" val="177625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E44B1-DD0B-2A3C-6A76-309A2C3A5D03}"/>
            </a:ext>
          </a:extLst>
        </p:cNvPr>
        <p:cNvGrpSpPr/>
        <p:nvPr/>
      </p:nvGrpSpPr>
      <p:grpSpPr>
        <a:xfrm>
          <a:off x="0" y="0"/>
          <a:ext cx="0" cy="0"/>
          <a:chOff x="0" y="0"/>
          <a:chExt cx="0" cy="0"/>
        </a:xfrm>
      </p:grpSpPr>
      <p:pic>
        <p:nvPicPr>
          <p:cNvPr id="14" name="Picture 13" descr="A blue circle with black letters&#10;&#10;AI-generated content may be incorrect.">
            <a:extLst>
              <a:ext uri="{FF2B5EF4-FFF2-40B4-BE49-F238E27FC236}">
                <a16:creationId xmlns:a16="http://schemas.microsoft.com/office/drawing/2014/main" id="{EF62BE97-41D1-A43F-620C-BD76D15A7C8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411315" y="-376869"/>
            <a:ext cx="5066645" cy="5054724"/>
          </a:xfrm>
          <a:prstGeom prst="rect">
            <a:avLst/>
          </a:prstGeom>
        </p:spPr>
      </p:pic>
      <p:sp>
        <p:nvSpPr>
          <p:cNvPr id="8" name="Rectangle 7">
            <a:extLst>
              <a:ext uri="{FF2B5EF4-FFF2-40B4-BE49-F238E27FC236}">
                <a16:creationId xmlns:a16="http://schemas.microsoft.com/office/drawing/2014/main" id="{3A3D7BEA-9657-B774-7C0E-97E34E08EF4D}"/>
              </a:ext>
            </a:extLst>
          </p:cNvPr>
          <p:cNvSpPr/>
          <p:nvPr/>
        </p:nvSpPr>
        <p:spPr>
          <a:xfrm>
            <a:off x="1" y="6123631"/>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07AB56D4-2E82-814E-45D0-C4C08D67A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ECE3B43D-6D8B-6C24-1AD1-3B7218998B4B}"/>
              </a:ext>
            </a:extLst>
          </p:cNvPr>
          <p:cNvSpPr>
            <a:spLocks noGrp="1"/>
          </p:cNvSpPr>
          <p:nvPr>
            <p:ph type="title"/>
          </p:nvPr>
        </p:nvSpPr>
        <p:spPr>
          <a:xfrm>
            <a:off x="838199" y="365125"/>
            <a:ext cx="10809849" cy="1325563"/>
          </a:xfrm>
        </p:spPr>
        <p:txBody>
          <a:bodyPr>
            <a:normAutofit/>
          </a:bodyPr>
          <a:lstStyle/>
          <a:p>
            <a:r>
              <a:rPr lang="en-US" dirty="0"/>
              <a:t>Build Community</a:t>
            </a:r>
            <a:br>
              <a:rPr lang="en-US" dirty="0"/>
            </a:br>
            <a:r>
              <a:rPr lang="en-US" sz="3600" b="0" dirty="0">
                <a:solidFill>
                  <a:schemeClr val="accent1"/>
                </a:solidFill>
              </a:rPr>
              <a:t>Connect Locally, Lead Globally</a:t>
            </a:r>
          </a:p>
        </p:txBody>
      </p:sp>
      <p:sp>
        <p:nvSpPr>
          <p:cNvPr id="12" name="Content Placeholder 5">
            <a:extLst>
              <a:ext uri="{FF2B5EF4-FFF2-40B4-BE49-F238E27FC236}">
                <a16:creationId xmlns:a16="http://schemas.microsoft.com/office/drawing/2014/main" id="{E50598E3-F32E-56F2-7C64-34BE01F64984}"/>
              </a:ext>
            </a:extLst>
          </p:cNvPr>
          <p:cNvSpPr>
            <a:spLocks noGrp="1"/>
          </p:cNvSpPr>
          <p:nvPr>
            <p:ph idx="1"/>
          </p:nvPr>
        </p:nvSpPr>
        <p:spPr>
          <a:xfrm>
            <a:off x="838200" y="1825625"/>
            <a:ext cx="10515600" cy="2999593"/>
          </a:xfrm>
        </p:spPr>
        <p:txBody>
          <a:bodyPr>
            <a:normAutofit/>
          </a:bodyPr>
          <a:lstStyle/>
          <a:p>
            <a:pPr marL="0" indent="0">
              <a:buNone/>
            </a:pPr>
            <a:r>
              <a:rPr lang="en-US" sz="2400" dirty="0"/>
              <a:t>IABC membership gives you access to a vibrant global network of communication professionals. </a:t>
            </a:r>
          </a:p>
        </p:txBody>
      </p:sp>
      <p:sp>
        <p:nvSpPr>
          <p:cNvPr id="5" name="Rectangle 3">
            <a:extLst>
              <a:ext uri="{FF2B5EF4-FFF2-40B4-BE49-F238E27FC236}">
                <a16:creationId xmlns:a16="http://schemas.microsoft.com/office/drawing/2014/main" id="{DE57EEDA-A041-B90F-86C7-31B09C08D65F}"/>
              </a:ext>
            </a:extLst>
          </p:cNvPr>
          <p:cNvSpPr>
            <a:spLocks noChangeArrowheads="1"/>
          </p:cNvSpPr>
          <p:nvPr/>
        </p:nvSpPr>
        <p:spPr bwMode="auto">
          <a:xfrm>
            <a:off x="838199" y="2653144"/>
            <a:ext cx="612530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Arial" panose="020B0604020202020204" pitchFamily="34" charset="0"/>
                <a:hlinkClick r:id="rId5"/>
              </a:rPr>
              <a:t>Participate in Local Chapter Events</a:t>
            </a:r>
            <a:r>
              <a:rPr kumimoji="0" lang="en-US" altLang="en-US" sz="2000" b="1"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sz="2000" dirty="0"/>
              <a:t>Meet peers and mentors in your area, learn from real-world experiences, and build relationships beyond your day-to-day role.</a:t>
            </a:r>
          </a:p>
          <a:p>
            <a:pPr marL="285750" lvl="0" indent="-28575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Arial" panose="020B0604020202020204" pitchFamily="34" charset="0"/>
                <a:hlinkClick r:id="rId6"/>
              </a:rPr>
              <a:t>Join Shared Interest Group (SIG) Gatherings</a:t>
            </a:r>
            <a:r>
              <a:rPr kumimoji="0" lang="en-US" altLang="en-US" sz="2000" b="1"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sz="2000" dirty="0"/>
              <a:t>Connect with professionals who share your interests, explore career paths, and learn from people just a few steps ahead.</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75A1A1E0-6224-9A9E-2D76-5021E7DB005A}"/>
              </a:ext>
            </a:extLst>
          </p:cNvPr>
          <p:cNvSpPr/>
          <p:nvPr/>
        </p:nvSpPr>
        <p:spPr>
          <a:xfrm>
            <a:off x="1" y="6166871"/>
            <a:ext cx="942340"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769C02-E89B-4165-7228-014297C0170E}"/>
              </a:ext>
            </a:extLst>
          </p:cNvPr>
          <p:cNvSpPr txBox="1"/>
          <p:nvPr/>
        </p:nvSpPr>
        <p:spPr>
          <a:xfrm>
            <a:off x="67512" y="6229131"/>
            <a:ext cx="6358598" cy="461665"/>
          </a:xfrm>
          <a:prstGeom prst="rect">
            <a:avLst/>
          </a:prstGeom>
          <a:noFill/>
        </p:spPr>
        <p:txBody>
          <a:bodyPr wrap="square" rtlCol="0">
            <a:spAutoFit/>
          </a:bodyPr>
          <a:lstStyle/>
          <a:p>
            <a:r>
              <a:rPr lang="en-US" sz="2400" b="1" dirty="0"/>
              <a:t>Find your </a:t>
            </a:r>
            <a:r>
              <a:rPr lang="en-US" sz="2400" b="1" dirty="0">
                <a:hlinkClick r:id="rId7"/>
              </a:rPr>
              <a:t>local IABC Chapter Region here</a:t>
            </a:r>
            <a:r>
              <a:rPr lang="en-US" sz="2400" b="1" dirty="0"/>
              <a:t>.</a:t>
            </a:r>
          </a:p>
        </p:txBody>
      </p:sp>
      <p:pic>
        <p:nvPicPr>
          <p:cNvPr id="3" name="Picture 2">
            <a:extLst>
              <a:ext uri="{FF2B5EF4-FFF2-40B4-BE49-F238E27FC236}">
                <a16:creationId xmlns:a16="http://schemas.microsoft.com/office/drawing/2014/main" id="{31E2CBD6-4443-E74B-EA51-E0BEC7E888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6110" y="804424"/>
            <a:ext cx="6992937" cy="6992937"/>
          </a:xfrm>
          <a:prstGeom prst="rect">
            <a:avLst/>
          </a:prstGeom>
        </p:spPr>
      </p:pic>
    </p:spTree>
    <p:extLst>
      <p:ext uri="{BB962C8B-B14F-4D97-AF65-F5344CB8AC3E}">
        <p14:creationId xmlns:p14="http://schemas.microsoft.com/office/powerpoint/2010/main" val="260834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5572-A9D6-2B1A-0558-E04DD310E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13991-5147-854F-E28E-A1E367DB83C3}"/>
              </a:ext>
            </a:extLst>
          </p:cNvPr>
          <p:cNvSpPr>
            <a:spLocks noGrp="1"/>
          </p:cNvSpPr>
          <p:nvPr>
            <p:ph type="title"/>
          </p:nvPr>
        </p:nvSpPr>
        <p:spPr>
          <a:xfrm>
            <a:off x="222946" y="-433986"/>
            <a:ext cx="11746107" cy="1600200"/>
          </a:xfrm>
        </p:spPr>
        <p:txBody>
          <a:bodyPr>
            <a:normAutofit/>
          </a:bodyPr>
          <a:lstStyle/>
          <a:p>
            <a:r>
              <a:rPr lang="en-US" sz="4900" b="1" dirty="0"/>
              <a:t>Find Your IABC Membership Match</a:t>
            </a:r>
            <a:endParaRPr lang="en-US" sz="4000" b="0" dirty="0"/>
          </a:p>
        </p:txBody>
      </p:sp>
      <p:pic>
        <p:nvPicPr>
          <p:cNvPr id="14" name="Picture 13" descr="A blue circle with black letters&#10;&#10;AI-generated content may be incorrect.">
            <a:extLst>
              <a:ext uri="{FF2B5EF4-FFF2-40B4-BE49-F238E27FC236}">
                <a16:creationId xmlns:a16="http://schemas.microsoft.com/office/drawing/2014/main" id="{FFA801F5-0B1E-DDCA-B054-133F489B7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957" y="4656406"/>
            <a:ext cx="1969712" cy="1965078"/>
          </a:xfrm>
          <a:prstGeom prst="rect">
            <a:avLst/>
          </a:prstGeom>
        </p:spPr>
      </p:pic>
      <p:pic>
        <p:nvPicPr>
          <p:cNvPr id="21" name="Picture 20" descr="A screenshot of a computer screen&#10;&#10;AI-generated content may be incorrect.">
            <a:extLst>
              <a:ext uri="{FF2B5EF4-FFF2-40B4-BE49-F238E27FC236}">
                <a16:creationId xmlns:a16="http://schemas.microsoft.com/office/drawing/2014/main" id="{9219ABC6-7726-977F-94AA-B6A9988DF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2" y="1378857"/>
            <a:ext cx="13046623" cy="5479143"/>
          </a:xfrm>
          <a:prstGeom prst="rect">
            <a:avLst/>
          </a:prstGeom>
        </p:spPr>
      </p:pic>
    </p:spTree>
    <p:extLst>
      <p:ext uri="{BB962C8B-B14F-4D97-AF65-F5344CB8AC3E}">
        <p14:creationId xmlns:p14="http://schemas.microsoft.com/office/powerpoint/2010/main" val="2649260912"/>
      </p:ext>
    </p:extLst>
  </p:cSld>
  <p:clrMapOvr>
    <a:masterClrMapping/>
  </p:clrMapOvr>
</p:sld>
</file>

<file path=ppt/theme/theme1.xml><?xml version="1.0" encoding="utf-8"?>
<a:theme xmlns:a="http://schemas.openxmlformats.org/drawingml/2006/main" name="Office Theme">
  <a:themeElements>
    <a:clrScheme name="IABC">
      <a:dk1>
        <a:srgbClr val="0A1436"/>
      </a:dk1>
      <a:lt1>
        <a:sysClr val="window" lastClr="FFFFFF"/>
      </a:lt1>
      <a:dk2>
        <a:srgbClr val="0B5C9D"/>
      </a:dk2>
      <a:lt2>
        <a:srgbClr val="E8E8E8"/>
      </a:lt2>
      <a:accent1>
        <a:srgbClr val="14A694"/>
      </a:accent1>
      <a:accent2>
        <a:srgbClr val="B2C63F"/>
      </a:accent2>
      <a:accent3>
        <a:srgbClr val="CA1D5F"/>
      </a:accent3>
      <a:accent4>
        <a:srgbClr val="EFAB1F"/>
      </a:accent4>
      <a:accent5>
        <a:srgbClr val="560961"/>
      </a:accent5>
      <a:accent6>
        <a:srgbClr val="757779"/>
      </a:accent6>
      <a:hlink>
        <a:srgbClr val="0B5C9D"/>
      </a:hlink>
      <a:folHlink>
        <a:srgbClr val="560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3B6B7B3E-94AB-4650-8D75-5423D0BAC135}" vid="{74337877-8673-4661-B9B0-64A071FDAB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IABC 2025 PPT Template</Template>
  <TotalTime>287</TotalTime>
  <Words>647</Words>
  <Application>Microsoft Office PowerPoint</Application>
  <PresentationFormat>Widescreen</PresentationFormat>
  <Paragraphs>54</Paragraphs>
  <Slides>12</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Aptos</vt:lpstr>
      <vt:lpstr>Arial</vt:lpstr>
      <vt:lpstr>Office Theme</vt:lpstr>
      <vt:lpstr>Why IABC Membership?</vt:lpstr>
      <vt:lpstr>#1 Reason for Becoming an IABC Member: Build Your Skills, Boost Your Impact</vt:lpstr>
      <vt:lpstr>Setting a Standard of Excellence Since 1970</vt:lpstr>
      <vt:lpstr>Member Benefits  and Value</vt:lpstr>
      <vt:lpstr>IABC World Conference Experience the Premier Global Communications Event</vt:lpstr>
      <vt:lpstr>Advance Your Skills On Demand Learn Anytime, Anywhere</vt:lpstr>
      <vt:lpstr>IABC’s Official Online Publication, Catalyst Fuel for Your Professional Voice</vt:lpstr>
      <vt:lpstr>Build Community Connect Locally, Lead Globally</vt:lpstr>
      <vt:lpstr>Find Your IABC Membership Match</vt:lpstr>
      <vt:lpstr>Everything You Need for Just $0.32 a Day There’s no better time to become an IABC Member.</vt:lpstr>
      <vt:lpstr>Are You a Student? We’ve got something for you too!</vt:lpstr>
      <vt:lpstr>Join the Essential Community for Early Career Communicators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Dawn De La Torre</dc:creator>
  <cp:lastModifiedBy>Dawn De La Torre</cp:lastModifiedBy>
  <cp:revision>15</cp:revision>
  <dcterms:created xsi:type="dcterms:W3CDTF">2025-12-20T21:32:03Z</dcterms:created>
  <dcterms:modified xsi:type="dcterms:W3CDTF">2026-02-03T00:03:06Z</dcterms:modified>
</cp:coreProperties>
</file>