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7" r:id="rId3"/>
    <p:sldId id="259" r:id="rId4"/>
    <p:sldId id="260" r:id="rId5"/>
    <p:sldId id="265" r:id="rId6"/>
    <p:sldId id="266" r:id="rId7"/>
    <p:sldId id="269" r:id="rId8"/>
    <p:sldId id="268" r:id="rId9"/>
    <p:sldId id="261" r:id="rId10"/>
    <p:sldId id="263" r:id="rId11"/>
    <p:sldId id="26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27E245-A58F-D965-6E51-329E1A4DC300}" name="Sarah Mitchell" initials="SM" userId="S::SMitchell@smithbucklin.com::d64ba5e6-1a9a-4e17-adde-0dc68963a4df"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60"/>
  </p:normalViewPr>
  <p:slideViewPr>
    <p:cSldViewPr snapToGrid="0">
      <p:cViewPr varScale="1">
        <p:scale>
          <a:sx n="68" d="100"/>
          <a:sy n="68" d="100"/>
        </p:scale>
        <p:origin x="36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8/10/relationships/authors" Targe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B70BBE-0E6D-4228-A426-FB10E69465B2}" type="datetimeFigureOut">
              <a:rPr lang="en-US" smtClean="0"/>
              <a:t>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A5AF7F-2D26-4983-BA71-F1116FE9EC34}" type="slidenum">
              <a:rPr lang="en-US" smtClean="0"/>
              <a:t>‹#›</a:t>
            </a:fld>
            <a:endParaRPr lang="en-US"/>
          </a:p>
        </p:txBody>
      </p:sp>
    </p:spTree>
    <p:extLst>
      <p:ext uri="{BB962C8B-B14F-4D97-AF65-F5344CB8AC3E}">
        <p14:creationId xmlns:p14="http://schemas.microsoft.com/office/powerpoint/2010/main" val="3056483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A5AF7F-2D26-4983-BA71-F1116FE9EC34}" type="slidenum">
              <a:rPr lang="en-US" smtClean="0"/>
              <a:t>2</a:t>
            </a:fld>
            <a:endParaRPr lang="en-US"/>
          </a:p>
        </p:txBody>
      </p:sp>
    </p:spTree>
    <p:extLst>
      <p:ext uri="{BB962C8B-B14F-4D97-AF65-F5344CB8AC3E}">
        <p14:creationId xmlns:p14="http://schemas.microsoft.com/office/powerpoint/2010/main" val="2389022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2F8C0E-E821-4A9B-A324-5CBF8DBAB475}" type="slidenum">
              <a:rPr lang="en-US" smtClean="0"/>
              <a:t>3</a:t>
            </a:fld>
            <a:endParaRPr lang="en-US"/>
          </a:p>
        </p:txBody>
      </p:sp>
    </p:spTree>
    <p:extLst>
      <p:ext uri="{BB962C8B-B14F-4D97-AF65-F5344CB8AC3E}">
        <p14:creationId xmlns:p14="http://schemas.microsoft.com/office/powerpoint/2010/main" val="3892163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6BB49-B3D4-D7FB-D3D8-44EEF3E345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785B6B-42CA-58AF-7F81-264D143A00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E30E03-6E7D-A9EA-B9DD-89C92C76FF70}"/>
              </a:ext>
            </a:extLst>
          </p:cNvPr>
          <p:cNvSpPr>
            <a:spLocks noGrp="1"/>
          </p:cNvSpPr>
          <p:nvPr>
            <p:ph type="body" idx="1"/>
          </p:nvPr>
        </p:nvSpPr>
        <p:spPr/>
        <p:txBody>
          <a:bodyPr/>
          <a:lstStyle/>
          <a:p>
            <a:r>
              <a:rPr lang="en-US" dirty="0"/>
              <a:t>Marlee</a:t>
            </a:r>
          </a:p>
        </p:txBody>
      </p:sp>
      <p:sp>
        <p:nvSpPr>
          <p:cNvPr id="4" name="Slide Number Placeholder 3">
            <a:extLst>
              <a:ext uri="{FF2B5EF4-FFF2-40B4-BE49-F238E27FC236}">
                <a16:creationId xmlns:a16="http://schemas.microsoft.com/office/drawing/2014/main" id="{D9AE3699-CFF8-2202-F163-59890217B928}"/>
              </a:ext>
            </a:extLst>
          </p:cNvPr>
          <p:cNvSpPr>
            <a:spLocks noGrp="1"/>
          </p:cNvSpPr>
          <p:nvPr>
            <p:ph type="sldNum" sz="quarter" idx="5"/>
          </p:nvPr>
        </p:nvSpPr>
        <p:spPr/>
        <p:txBody>
          <a:bodyPr/>
          <a:lstStyle/>
          <a:p>
            <a:fld id="{E52F8C0E-E821-4A9B-A324-5CBF8DBAB475}" type="slidenum">
              <a:rPr lang="en-US" smtClean="0"/>
              <a:t>5</a:t>
            </a:fld>
            <a:endParaRPr lang="en-US"/>
          </a:p>
        </p:txBody>
      </p:sp>
    </p:spTree>
    <p:extLst>
      <p:ext uri="{BB962C8B-B14F-4D97-AF65-F5344CB8AC3E}">
        <p14:creationId xmlns:p14="http://schemas.microsoft.com/office/powerpoint/2010/main" val="3162114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B411E-226D-78E3-08A4-A44F443242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34AC4F-E918-CA7A-576D-9C88FA28E3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F39F0C-FF8A-578E-D0F5-BA1458D2D975}"/>
              </a:ext>
            </a:extLst>
          </p:cNvPr>
          <p:cNvSpPr>
            <a:spLocks noGrp="1"/>
          </p:cNvSpPr>
          <p:nvPr>
            <p:ph type="body" idx="1"/>
          </p:nvPr>
        </p:nvSpPr>
        <p:spPr/>
        <p:txBody>
          <a:bodyPr/>
          <a:lstStyle/>
          <a:p>
            <a:r>
              <a:rPr lang="en-US" dirty="0"/>
              <a:t>Marlee</a:t>
            </a:r>
          </a:p>
        </p:txBody>
      </p:sp>
      <p:sp>
        <p:nvSpPr>
          <p:cNvPr id="4" name="Slide Number Placeholder 3">
            <a:extLst>
              <a:ext uri="{FF2B5EF4-FFF2-40B4-BE49-F238E27FC236}">
                <a16:creationId xmlns:a16="http://schemas.microsoft.com/office/drawing/2014/main" id="{053231F2-8866-A696-D0E9-4101E70B1710}"/>
              </a:ext>
            </a:extLst>
          </p:cNvPr>
          <p:cNvSpPr>
            <a:spLocks noGrp="1"/>
          </p:cNvSpPr>
          <p:nvPr>
            <p:ph type="sldNum" sz="quarter" idx="5"/>
          </p:nvPr>
        </p:nvSpPr>
        <p:spPr/>
        <p:txBody>
          <a:bodyPr/>
          <a:lstStyle/>
          <a:p>
            <a:fld id="{E52F8C0E-E821-4A9B-A324-5CBF8DBAB475}" type="slidenum">
              <a:rPr lang="en-US" smtClean="0"/>
              <a:t>6</a:t>
            </a:fld>
            <a:endParaRPr lang="en-US"/>
          </a:p>
        </p:txBody>
      </p:sp>
    </p:spTree>
    <p:extLst>
      <p:ext uri="{BB962C8B-B14F-4D97-AF65-F5344CB8AC3E}">
        <p14:creationId xmlns:p14="http://schemas.microsoft.com/office/powerpoint/2010/main" val="3943945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354A4-C1F7-DB5F-B663-EBBABC52C4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A27738-A104-5A42-39C4-C8863333C9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BC1260-5259-4118-6714-128FE9C36C6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B4229E-B45B-0D98-EF1D-CF88FB41395E}"/>
              </a:ext>
            </a:extLst>
          </p:cNvPr>
          <p:cNvSpPr>
            <a:spLocks noGrp="1"/>
          </p:cNvSpPr>
          <p:nvPr>
            <p:ph type="sldNum" sz="quarter" idx="5"/>
          </p:nvPr>
        </p:nvSpPr>
        <p:spPr/>
        <p:txBody>
          <a:bodyPr/>
          <a:lstStyle/>
          <a:p>
            <a:fld id="{58A5AF7F-2D26-4983-BA71-F1116FE9EC34}" type="slidenum">
              <a:rPr lang="en-US" smtClean="0"/>
              <a:t>7</a:t>
            </a:fld>
            <a:endParaRPr lang="en-US"/>
          </a:p>
        </p:txBody>
      </p:sp>
    </p:spTree>
    <p:extLst>
      <p:ext uri="{BB962C8B-B14F-4D97-AF65-F5344CB8AC3E}">
        <p14:creationId xmlns:p14="http://schemas.microsoft.com/office/powerpoint/2010/main" val="3796368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56B23-2DAD-C0EF-D0E3-58EC6CE584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33B6AF-E3C9-548C-B50C-72282D1145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17C17B-7643-6413-3E50-6B82A17AE90D}"/>
              </a:ext>
            </a:extLst>
          </p:cNvPr>
          <p:cNvSpPr>
            <a:spLocks noGrp="1"/>
          </p:cNvSpPr>
          <p:nvPr>
            <p:ph type="body" idx="1"/>
          </p:nvPr>
        </p:nvSpPr>
        <p:spPr/>
        <p:txBody>
          <a:bodyPr/>
          <a:lstStyle/>
          <a:p>
            <a:r>
              <a:rPr lang="en-US" dirty="0"/>
              <a:t>Marlee</a:t>
            </a:r>
          </a:p>
        </p:txBody>
      </p:sp>
      <p:sp>
        <p:nvSpPr>
          <p:cNvPr id="4" name="Slide Number Placeholder 3">
            <a:extLst>
              <a:ext uri="{FF2B5EF4-FFF2-40B4-BE49-F238E27FC236}">
                <a16:creationId xmlns:a16="http://schemas.microsoft.com/office/drawing/2014/main" id="{9DF0C2F3-A500-B902-8CED-37C45B27A635}"/>
              </a:ext>
            </a:extLst>
          </p:cNvPr>
          <p:cNvSpPr>
            <a:spLocks noGrp="1"/>
          </p:cNvSpPr>
          <p:nvPr>
            <p:ph type="sldNum" sz="quarter" idx="5"/>
          </p:nvPr>
        </p:nvSpPr>
        <p:spPr/>
        <p:txBody>
          <a:bodyPr/>
          <a:lstStyle/>
          <a:p>
            <a:fld id="{E52F8C0E-E821-4A9B-A324-5CBF8DBAB475}" type="slidenum">
              <a:rPr lang="en-US" smtClean="0"/>
              <a:t>8</a:t>
            </a:fld>
            <a:endParaRPr lang="en-US"/>
          </a:p>
        </p:txBody>
      </p:sp>
    </p:spTree>
    <p:extLst>
      <p:ext uri="{BB962C8B-B14F-4D97-AF65-F5344CB8AC3E}">
        <p14:creationId xmlns:p14="http://schemas.microsoft.com/office/powerpoint/2010/main" val="3390031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C104F-7AA8-67C8-B445-5354A7F1F3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D202D5-18DD-00C1-346E-FA5CEC518C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8B3272-6CC5-3955-E23B-415CF8D6AF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07A2F6-5797-55B6-4EA1-1F60DD7690FB}"/>
              </a:ext>
            </a:extLst>
          </p:cNvPr>
          <p:cNvSpPr>
            <a:spLocks noGrp="1"/>
          </p:cNvSpPr>
          <p:nvPr>
            <p:ph type="sldNum" sz="quarter" idx="5"/>
          </p:nvPr>
        </p:nvSpPr>
        <p:spPr/>
        <p:txBody>
          <a:bodyPr/>
          <a:lstStyle/>
          <a:p>
            <a:fld id="{58A5AF7F-2D26-4983-BA71-F1116FE9EC34}" type="slidenum">
              <a:rPr lang="en-US" smtClean="0"/>
              <a:t>9</a:t>
            </a:fld>
            <a:endParaRPr lang="en-US"/>
          </a:p>
        </p:txBody>
      </p:sp>
    </p:spTree>
    <p:extLst>
      <p:ext uri="{BB962C8B-B14F-4D97-AF65-F5344CB8AC3E}">
        <p14:creationId xmlns:p14="http://schemas.microsoft.com/office/powerpoint/2010/main" val="2573292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CCC50-3689-7279-0FBD-2FE0E35C27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A23934-84D0-791C-369C-EF0690D8C4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B43493-E5C0-775B-06EA-D553AFBD5C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683099-7298-F4D5-3D8E-2CDECA3D53DE}"/>
              </a:ext>
            </a:extLst>
          </p:cNvPr>
          <p:cNvSpPr>
            <a:spLocks noGrp="1"/>
          </p:cNvSpPr>
          <p:nvPr>
            <p:ph type="sldNum" sz="quarter" idx="5"/>
          </p:nvPr>
        </p:nvSpPr>
        <p:spPr/>
        <p:txBody>
          <a:bodyPr/>
          <a:lstStyle/>
          <a:p>
            <a:fld id="{58A5AF7F-2D26-4983-BA71-F1116FE9EC34}" type="slidenum">
              <a:rPr lang="en-US" smtClean="0"/>
              <a:t>10</a:t>
            </a:fld>
            <a:endParaRPr lang="en-US"/>
          </a:p>
        </p:txBody>
      </p:sp>
    </p:spTree>
    <p:extLst>
      <p:ext uri="{BB962C8B-B14F-4D97-AF65-F5344CB8AC3E}">
        <p14:creationId xmlns:p14="http://schemas.microsoft.com/office/powerpoint/2010/main" val="21122894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D8F6D3-854C-0353-2FA9-EE535E31FFC3}"/>
              </a:ext>
            </a:extLst>
          </p:cNvPr>
          <p:cNvSpPr/>
          <p:nvPr userDrawn="1"/>
        </p:nvSpPr>
        <p:spPr>
          <a:xfrm>
            <a:off x="0" y="0"/>
            <a:ext cx="12191999" cy="5842816"/>
          </a:xfrm>
          <a:prstGeom prst="rect">
            <a:avLst/>
          </a:prstGeom>
          <a:solidFill>
            <a:srgbClr val="0A1436"/>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solidFill>
                <a:srgbClr val="FF0000"/>
              </a:solidFill>
            </a:endParaRPr>
          </a:p>
        </p:txBody>
      </p:sp>
      <p:sp>
        <p:nvSpPr>
          <p:cNvPr id="2" name="Title 1">
            <a:extLst>
              <a:ext uri="{FF2B5EF4-FFF2-40B4-BE49-F238E27FC236}">
                <a16:creationId xmlns:a16="http://schemas.microsoft.com/office/drawing/2014/main" id="{10D41D63-D15D-C30A-F308-EA58B1880041}"/>
              </a:ext>
            </a:extLst>
          </p:cNvPr>
          <p:cNvSpPr>
            <a:spLocks noGrp="1"/>
          </p:cNvSpPr>
          <p:nvPr>
            <p:ph type="ctrTitle" hasCustomPrompt="1"/>
          </p:nvPr>
        </p:nvSpPr>
        <p:spPr>
          <a:xfrm>
            <a:off x="617657" y="1371600"/>
            <a:ext cx="9144000" cy="2031184"/>
          </a:xfrm>
        </p:spPr>
        <p:txBody>
          <a:bodyPr anchor="b">
            <a:normAutofit/>
          </a:bodyPr>
          <a:lstStyle>
            <a:lvl1pPr algn="l">
              <a:defRPr sz="4400">
                <a:solidFill>
                  <a:schemeClr val="bg1"/>
                </a:solidFill>
                <a:latin typeface="Arial" panose="020B0604020202020204" pitchFamily="34" charset="0"/>
                <a:cs typeface="Arial" panose="020B0604020202020204" pitchFamily="34" charset="0"/>
              </a:defRPr>
            </a:lvl1pPr>
          </a:lstStyle>
          <a:p>
            <a:r>
              <a:rPr lang="en-US" dirty="0"/>
              <a:t>TITLE</a:t>
            </a:r>
          </a:p>
        </p:txBody>
      </p:sp>
      <p:sp>
        <p:nvSpPr>
          <p:cNvPr id="3" name="Subtitle 2">
            <a:extLst>
              <a:ext uri="{FF2B5EF4-FFF2-40B4-BE49-F238E27FC236}">
                <a16:creationId xmlns:a16="http://schemas.microsoft.com/office/drawing/2014/main" id="{C75757C9-339A-74DE-4C07-C48C64431B85}"/>
              </a:ext>
            </a:extLst>
          </p:cNvPr>
          <p:cNvSpPr>
            <a:spLocks noGrp="1"/>
          </p:cNvSpPr>
          <p:nvPr>
            <p:ph type="subTitle" idx="1"/>
          </p:nvPr>
        </p:nvSpPr>
        <p:spPr>
          <a:xfrm>
            <a:off x="617657" y="3444216"/>
            <a:ext cx="9144000" cy="1655762"/>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descr="IABC-symbol-rev.ai">
            <a:extLst>
              <a:ext uri="{FF2B5EF4-FFF2-40B4-BE49-F238E27FC236}">
                <a16:creationId xmlns:a16="http://schemas.microsoft.com/office/drawing/2014/main" id="{C2DC36F3-28AD-D6A9-A39F-7BEF0AF1D147}"/>
              </a:ext>
            </a:extLst>
          </p:cNvPr>
          <p:cNvPicPr>
            <a:picLocks noChangeAspect="1"/>
          </p:cNvPicPr>
          <p:nvPr userDrawn="1"/>
        </p:nvPicPr>
        <p:blipFill>
          <a:blip r:embed="rId2">
            <a:alphaModFix amt="19000"/>
            <a:extLst>
              <a:ext uri="{28A0092B-C50C-407E-A947-70E740481C1C}">
                <a14:useLocalDpi xmlns:a14="http://schemas.microsoft.com/office/drawing/2010/main" val="0"/>
              </a:ext>
            </a:extLst>
          </a:blip>
          <a:stretch>
            <a:fillRect/>
          </a:stretch>
        </p:blipFill>
        <p:spPr>
          <a:xfrm>
            <a:off x="6485230" y="-1015184"/>
            <a:ext cx="6918614" cy="6858000"/>
          </a:xfrm>
          <a:prstGeom prst="rect">
            <a:avLst/>
          </a:prstGeom>
        </p:spPr>
      </p:pic>
      <p:pic>
        <p:nvPicPr>
          <p:cNvPr id="9" name="Picture 8" descr="IABC-full-logo-colour.eps">
            <a:extLst>
              <a:ext uri="{FF2B5EF4-FFF2-40B4-BE49-F238E27FC236}">
                <a16:creationId xmlns:a16="http://schemas.microsoft.com/office/drawing/2014/main" id="{8C508AAF-B846-C7A1-D32C-A03EDC36F0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04797" y="6012902"/>
            <a:ext cx="2957397" cy="642653"/>
          </a:xfrm>
          <a:prstGeom prst="rect">
            <a:avLst/>
          </a:prstGeom>
        </p:spPr>
      </p:pic>
    </p:spTree>
    <p:extLst>
      <p:ext uri="{BB962C8B-B14F-4D97-AF65-F5344CB8AC3E}">
        <p14:creationId xmlns:p14="http://schemas.microsoft.com/office/powerpoint/2010/main" val="30895329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AE449-62A8-A8A1-8B56-17CECB0713BC}"/>
              </a:ext>
            </a:extLst>
          </p:cNvPr>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737BB26-260F-3F16-FE28-1AACED276D8D}"/>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1AF2A2E0-32B5-4E34-0F4F-C3A989D022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339E7B-6E1A-9434-DE45-A646048AF915}"/>
              </a:ext>
            </a:extLst>
          </p:cNvPr>
          <p:cNvSpPr>
            <a:spLocks noGrp="1"/>
          </p:cNvSpPr>
          <p:nvPr>
            <p:ph type="sldNum" sz="quarter" idx="12"/>
          </p:nvPr>
        </p:nvSpPr>
        <p:spPr/>
        <p:txBody>
          <a:bodyPr/>
          <a:lstStyle/>
          <a:p>
            <a:fld id="{DA0AC4F2-DA08-44B5-928F-85D6562E3D43}" type="slidenum">
              <a:rPr lang="en-US" smtClean="0"/>
              <a:t>‹#›</a:t>
            </a:fld>
            <a:endParaRPr lang="en-US"/>
          </a:p>
        </p:txBody>
      </p:sp>
      <p:sp>
        <p:nvSpPr>
          <p:cNvPr id="7" name="Rectangle 6">
            <a:extLst>
              <a:ext uri="{FF2B5EF4-FFF2-40B4-BE49-F238E27FC236}">
                <a16:creationId xmlns:a16="http://schemas.microsoft.com/office/drawing/2014/main" id="{37EC0088-3B0A-3176-D4AE-E319FD4503FC}"/>
              </a:ext>
            </a:extLst>
          </p:cNvPr>
          <p:cNvSpPr/>
          <p:nvPr userDrawn="1"/>
        </p:nvSpPr>
        <p:spPr>
          <a:xfrm>
            <a:off x="-1" y="6081622"/>
            <a:ext cx="12191999" cy="776377"/>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ooter Placeholder 4">
            <a:extLst>
              <a:ext uri="{FF2B5EF4-FFF2-40B4-BE49-F238E27FC236}">
                <a16:creationId xmlns:a16="http://schemas.microsoft.com/office/drawing/2014/main" id="{0ECDAF02-515B-9F15-AE6C-1942B2FF7128}"/>
              </a:ext>
            </a:extLst>
          </p:cNvPr>
          <p:cNvSpPr txBox="1">
            <a:spLocks/>
          </p:cNvSpPr>
          <p:nvPr userDrawn="1"/>
        </p:nvSpPr>
        <p:spPr>
          <a:xfrm>
            <a:off x="6170644" y="6287246"/>
            <a:ext cx="533400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solidFill>
                  <a:schemeClr val="tx1"/>
                </a:solidFill>
                <a:latin typeface="Arial"/>
                <a:cs typeface="Arial"/>
              </a:rPr>
              <a:t>Presentation title/page number</a:t>
            </a:r>
          </a:p>
        </p:txBody>
      </p:sp>
      <p:pic>
        <p:nvPicPr>
          <p:cNvPr id="9" name="Picture 8" descr="IABC-full-logos.ai">
            <a:extLst>
              <a:ext uri="{FF2B5EF4-FFF2-40B4-BE49-F238E27FC236}">
                <a16:creationId xmlns:a16="http://schemas.microsoft.com/office/drawing/2014/main" id="{41B002CC-3EF1-1ADA-4974-1EA44476F2C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76" t="31829" r="74566" b="35234"/>
          <a:stretch/>
        </p:blipFill>
        <p:spPr>
          <a:xfrm>
            <a:off x="67512" y="6080391"/>
            <a:ext cx="655608" cy="703642"/>
          </a:xfrm>
          <a:prstGeom prst="rect">
            <a:avLst/>
          </a:prstGeom>
        </p:spPr>
      </p:pic>
    </p:spTree>
    <p:extLst>
      <p:ext uri="{BB962C8B-B14F-4D97-AF65-F5344CB8AC3E}">
        <p14:creationId xmlns:p14="http://schemas.microsoft.com/office/powerpoint/2010/main" val="2535215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BD457-9CD8-7A6E-D4F9-2ABDC54BD0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63D181-66DA-73D2-8221-B24C2A4FA9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B1A09D-CA8E-BDA9-5CB1-1AE6A4EAD1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70739764-380B-DF61-DD73-5318E7DDC174}"/>
              </a:ext>
            </a:extLst>
          </p:cNvPr>
          <p:cNvSpPr/>
          <p:nvPr userDrawn="1"/>
        </p:nvSpPr>
        <p:spPr>
          <a:xfrm>
            <a:off x="-1" y="6081622"/>
            <a:ext cx="12191999" cy="776377"/>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336F6C14-D1A9-327F-6372-2C4F5322D347}"/>
              </a:ext>
            </a:extLst>
          </p:cNvPr>
          <p:cNvSpPr txBox="1">
            <a:spLocks/>
          </p:cNvSpPr>
          <p:nvPr userDrawn="1"/>
        </p:nvSpPr>
        <p:spPr>
          <a:xfrm>
            <a:off x="6170644" y="6287246"/>
            <a:ext cx="533400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solidFill>
                  <a:schemeClr val="tx1"/>
                </a:solidFill>
                <a:latin typeface="Arial"/>
                <a:cs typeface="Arial"/>
              </a:rPr>
              <a:t>Presentation title/page number</a:t>
            </a:r>
          </a:p>
        </p:txBody>
      </p:sp>
      <p:pic>
        <p:nvPicPr>
          <p:cNvPr id="10" name="Picture 9" descr="IABC-full-logos.ai">
            <a:extLst>
              <a:ext uri="{FF2B5EF4-FFF2-40B4-BE49-F238E27FC236}">
                <a16:creationId xmlns:a16="http://schemas.microsoft.com/office/drawing/2014/main" id="{9B0E53EE-E4EB-5981-11E4-3552FDED309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76" t="31829" r="74566" b="35234"/>
          <a:stretch/>
        </p:blipFill>
        <p:spPr>
          <a:xfrm>
            <a:off x="67512" y="6080391"/>
            <a:ext cx="655608" cy="703642"/>
          </a:xfrm>
          <a:prstGeom prst="rect">
            <a:avLst/>
          </a:prstGeom>
        </p:spPr>
      </p:pic>
    </p:spTree>
    <p:extLst>
      <p:ext uri="{BB962C8B-B14F-4D97-AF65-F5344CB8AC3E}">
        <p14:creationId xmlns:p14="http://schemas.microsoft.com/office/powerpoint/2010/main" val="38034311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CC694-C99D-9F34-E5D4-9AE95C64E6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C56D4D-168D-E695-60BA-508D12C63B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F1C975-232E-EE3A-09B1-E93A998AFA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D45447-1DB0-BE29-F149-4B61980FA8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0FA901-C998-6049-87EF-9617587244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E93ADC4-64E1-3071-05CC-8223C9F9E6C9}"/>
              </a:ext>
            </a:extLst>
          </p:cNvPr>
          <p:cNvSpPr/>
          <p:nvPr userDrawn="1"/>
        </p:nvSpPr>
        <p:spPr>
          <a:xfrm>
            <a:off x="-1" y="6081622"/>
            <a:ext cx="12191999" cy="776377"/>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3AED6069-C580-D474-D3D4-C0E2D2584D51}"/>
              </a:ext>
            </a:extLst>
          </p:cNvPr>
          <p:cNvSpPr txBox="1">
            <a:spLocks/>
          </p:cNvSpPr>
          <p:nvPr userDrawn="1"/>
        </p:nvSpPr>
        <p:spPr>
          <a:xfrm>
            <a:off x="6170644" y="6287246"/>
            <a:ext cx="533400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solidFill>
                  <a:schemeClr val="tx1"/>
                </a:solidFill>
                <a:latin typeface="Arial"/>
                <a:cs typeface="Arial"/>
              </a:rPr>
              <a:t>Presentation title/page number</a:t>
            </a:r>
          </a:p>
        </p:txBody>
      </p:sp>
      <p:pic>
        <p:nvPicPr>
          <p:cNvPr id="12" name="Picture 11" descr="IABC-full-logos.ai">
            <a:extLst>
              <a:ext uri="{FF2B5EF4-FFF2-40B4-BE49-F238E27FC236}">
                <a16:creationId xmlns:a16="http://schemas.microsoft.com/office/drawing/2014/main" id="{B221F6CC-C57D-D774-6EE0-0C0C1B209F1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76" t="31829" r="74566" b="35234"/>
          <a:stretch/>
        </p:blipFill>
        <p:spPr>
          <a:xfrm>
            <a:off x="67512" y="6080391"/>
            <a:ext cx="655608" cy="703642"/>
          </a:xfrm>
          <a:prstGeom prst="rect">
            <a:avLst/>
          </a:prstGeom>
        </p:spPr>
      </p:pic>
    </p:spTree>
    <p:extLst>
      <p:ext uri="{BB962C8B-B14F-4D97-AF65-F5344CB8AC3E}">
        <p14:creationId xmlns:p14="http://schemas.microsoft.com/office/powerpoint/2010/main" val="772396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2ACCF-020A-556C-39ED-10334E0EC791}"/>
              </a:ext>
            </a:extLst>
          </p:cNvPr>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86F8227-76E5-2B87-CBDD-E60F8240E0BE}"/>
              </a:ext>
            </a:extLst>
          </p:cNvPr>
          <p:cNvSpPr>
            <a:spLocks noGrp="1"/>
          </p:cNvSpPr>
          <p:nvPr>
            <p:ph type="dt" sz="half" idx="10"/>
          </p:nvPr>
        </p:nvSpPr>
        <p:spPr/>
        <p:txBody>
          <a:bodyPr/>
          <a:lstStyle/>
          <a:p>
            <a:fld id="{66EA7E29-B92F-4861-8C68-4CA74D585DF7}" type="datetimeFigureOut">
              <a:rPr lang="en-US" smtClean="0"/>
              <a:t>2/2/2026</a:t>
            </a:fld>
            <a:endParaRPr lang="en-US"/>
          </a:p>
        </p:txBody>
      </p:sp>
      <p:sp>
        <p:nvSpPr>
          <p:cNvPr id="4" name="Footer Placeholder 3">
            <a:extLst>
              <a:ext uri="{FF2B5EF4-FFF2-40B4-BE49-F238E27FC236}">
                <a16:creationId xmlns:a16="http://schemas.microsoft.com/office/drawing/2014/main" id="{D307AB6F-434E-E701-6515-DB1BC5F1AC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E19B0E-7905-D886-5FB4-7A5ED16EC0BC}"/>
              </a:ext>
            </a:extLst>
          </p:cNvPr>
          <p:cNvSpPr>
            <a:spLocks noGrp="1"/>
          </p:cNvSpPr>
          <p:nvPr>
            <p:ph type="sldNum" sz="quarter" idx="12"/>
          </p:nvPr>
        </p:nvSpPr>
        <p:spPr/>
        <p:txBody>
          <a:bodyPr/>
          <a:lstStyle/>
          <a:p>
            <a:fld id="{DA0AC4F2-DA08-44B5-928F-85D6562E3D43}" type="slidenum">
              <a:rPr lang="en-US" smtClean="0"/>
              <a:t>‹#›</a:t>
            </a:fld>
            <a:endParaRPr lang="en-US"/>
          </a:p>
        </p:txBody>
      </p:sp>
      <p:sp>
        <p:nvSpPr>
          <p:cNvPr id="6" name="Rectangle 5">
            <a:extLst>
              <a:ext uri="{FF2B5EF4-FFF2-40B4-BE49-F238E27FC236}">
                <a16:creationId xmlns:a16="http://schemas.microsoft.com/office/drawing/2014/main" id="{BF05C1DF-2E0E-1895-2E5E-63E5FB3BCFCD}"/>
              </a:ext>
            </a:extLst>
          </p:cNvPr>
          <p:cNvSpPr/>
          <p:nvPr userDrawn="1"/>
        </p:nvSpPr>
        <p:spPr>
          <a:xfrm>
            <a:off x="-1" y="6081622"/>
            <a:ext cx="12191999" cy="776377"/>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4">
            <a:extLst>
              <a:ext uri="{FF2B5EF4-FFF2-40B4-BE49-F238E27FC236}">
                <a16:creationId xmlns:a16="http://schemas.microsoft.com/office/drawing/2014/main" id="{509DEA7B-BF68-0E8D-DE08-E8E32A2B93D8}"/>
              </a:ext>
            </a:extLst>
          </p:cNvPr>
          <p:cNvSpPr txBox="1">
            <a:spLocks/>
          </p:cNvSpPr>
          <p:nvPr userDrawn="1"/>
        </p:nvSpPr>
        <p:spPr>
          <a:xfrm>
            <a:off x="6170644" y="6287246"/>
            <a:ext cx="533400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solidFill>
                  <a:schemeClr val="tx1"/>
                </a:solidFill>
                <a:latin typeface="Arial"/>
                <a:cs typeface="Arial"/>
              </a:rPr>
              <a:t>Presentation title/page number</a:t>
            </a:r>
          </a:p>
        </p:txBody>
      </p:sp>
      <p:pic>
        <p:nvPicPr>
          <p:cNvPr id="8" name="Picture 7" descr="IABC-full-logos.ai">
            <a:extLst>
              <a:ext uri="{FF2B5EF4-FFF2-40B4-BE49-F238E27FC236}">
                <a16:creationId xmlns:a16="http://schemas.microsoft.com/office/drawing/2014/main" id="{355EEC58-5424-7751-B9A4-B2B421BD6F8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76" t="31829" r="74566" b="35234"/>
          <a:stretch/>
        </p:blipFill>
        <p:spPr>
          <a:xfrm>
            <a:off x="67512" y="6080391"/>
            <a:ext cx="655608" cy="703642"/>
          </a:xfrm>
          <a:prstGeom prst="rect">
            <a:avLst/>
          </a:prstGeom>
        </p:spPr>
      </p:pic>
      <p:grpSp>
        <p:nvGrpSpPr>
          <p:cNvPr id="9" name="Group 8">
            <a:extLst>
              <a:ext uri="{FF2B5EF4-FFF2-40B4-BE49-F238E27FC236}">
                <a16:creationId xmlns:a16="http://schemas.microsoft.com/office/drawing/2014/main" id="{39044715-3CE5-4689-FCCD-0F1419FC89BC}"/>
              </a:ext>
            </a:extLst>
          </p:cNvPr>
          <p:cNvGrpSpPr/>
          <p:nvPr userDrawn="1"/>
        </p:nvGrpSpPr>
        <p:grpSpPr>
          <a:xfrm>
            <a:off x="4668825" y="2643637"/>
            <a:ext cx="2854350" cy="1961341"/>
            <a:chOff x="4838163" y="1296405"/>
            <a:chExt cx="2620259" cy="2464841"/>
          </a:xfrm>
          <a:solidFill>
            <a:srgbClr val="0088CE"/>
          </a:solidFill>
        </p:grpSpPr>
        <p:sp>
          <p:nvSpPr>
            <p:cNvPr id="10" name="Oval 9">
              <a:extLst>
                <a:ext uri="{FF2B5EF4-FFF2-40B4-BE49-F238E27FC236}">
                  <a16:creationId xmlns:a16="http://schemas.microsoft.com/office/drawing/2014/main" id="{0709E259-61B7-9A13-6CA9-A32BD258753F}"/>
                </a:ext>
              </a:extLst>
            </p:cNvPr>
            <p:cNvSpPr/>
            <p:nvPr/>
          </p:nvSpPr>
          <p:spPr>
            <a:xfrm>
              <a:off x="4838163" y="1296405"/>
              <a:ext cx="2620259" cy="2464841"/>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US"/>
            </a:p>
          </p:txBody>
        </p:sp>
        <p:sp>
          <p:nvSpPr>
            <p:cNvPr id="11" name="Oval 4">
              <a:extLst>
                <a:ext uri="{FF2B5EF4-FFF2-40B4-BE49-F238E27FC236}">
                  <a16:creationId xmlns:a16="http://schemas.microsoft.com/office/drawing/2014/main" id="{7740652B-C260-543A-9007-396CDC6D76FB}"/>
                </a:ext>
              </a:extLst>
            </p:cNvPr>
            <p:cNvSpPr/>
            <p:nvPr/>
          </p:nvSpPr>
          <p:spPr>
            <a:xfrm>
              <a:off x="5221891" y="1657373"/>
              <a:ext cx="1852803" cy="1742905"/>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77153" tIns="77153" rIns="77153" bIns="77153" numCol="1" spcCol="1270" anchor="ctr" anchorCtr="0">
              <a:noAutofit/>
            </a:bodyPr>
            <a:lstStyle/>
            <a:p>
              <a:pPr algn="ctr" defTabSz="900113">
                <a:lnSpc>
                  <a:spcPct val="90000"/>
                </a:lnSpc>
                <a:spcBef>
                  <a:spcPct val="0"/>
                </a:spcBef>
                <a:spcAft>
                  <a:spcPct val="35000"/>
                </a:spcAft>
              </a:pPr>
              <a:r>
                <a:rPr lang="en-US" sz="2025" b="1" dirty="0">
                  <a:solidFill>
                    <a:schemeClr val="bg1"/>
                  </a:solidFill>
                  <a:latin typeface="Arial" panose="020B0604020202020204" pitchFamily="34" charset="0"/>
                  <a:cs typeface="Arial" panose="020B0604020202020204" pitchFamily="34" charset="0"/>
                </a:rPr>
                <a:t>blob</a:t>
              </a:r>
            </a:p>
          </p:txBody>
        </p:sp>
      </p:grpSp>
      <p:grpSp>
        <p:nvGrpSpPr>
          <p:cNvPr id="18" name="Group 17">
            <a:extLst>
              <a:ext uri="{FF2B5EF4-FFF2-40B4-BE49-F238E27FC236}">
                <a16:creationId xmlns:a16="http://schemas.microsoft.com/office/drawing/2014/main" id="{491A84D6-052A-059F-35E6-3DF56B17B4FD}"/>
              </a:ext>
            </a:extLst>
          </p:cNvPr>
          <p:cNvGrpSpPr/>
          <p:nvPr userDrawn="1"/>
        </p:nvGrpSpPr>
        <p:grpSpPr>
          <a:xfrm>
            <a:off x="1396465" y="2643637"/>
            <a:ext cx="2854350" cy="1961341"/>
            <a:chOff x="4838163" y="1296405"/>
            <a:chExt cx="2620259" cy="2464841"/>
          </a:xfrm>
          <a:solidFill>
            <a:srgbClr val="CA1D5F"/>
          </a:solidFill>
        </p:grpSpPr>
        <p:sp>
          <p:nvSpPr>
            <p:cNvPr id="19" name="Oval 18">
              <a:extLst>
                <a:ext uri="{FF2B5EF4-FFF2-40B4-BE49-F238E27FC236}">
                  <a16:creationId xmlns:a16="http://schemas.microsoft.com/office/drawing/2014/main" id="{563F3149-1046-8450-4DBD-160EF06E51CE}"/>
                </a:ext>
              </a:extLst>
            </p:cNvPr>
            <p:cNvSpPr/>
            <p:nvPr/>
          </p:nvSpPr>
          <p:spPr>
            <a:xfrm>
              <a:off x="4838163" y="1296405"/>
              <a:ext cx="2620259" cy="2464841"/>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US"/>
            </a:p>
          </p:txBody>
        </p:sp>
        <p:sp>
          <p:nvSpPr>
            <p:cNvPr id="20" name="Oval 4">
              <a:extLst>
                <a:ext uri="{FF2B5EF4-FFF2-40B4-BE49-F238E27FC236}">
                  <a16:creationId xmlns:a16="http://schemas.microsoft.com/office/drawing/2014/main" id="{C1D55F3D-3EDC-8E13-9489-5F9E4D584F4C}"/>
                </a:ext>
              </a:extLst>
            </p:cNvPr>
            <p:cNvSpPr/>
            <p:nvPr/>
          </p:nvSpPr>
          <p:spPr>
            <a:xfrm>
              <a:off x="5221891" y="1657373"/>
              <a:ext cx="1852803" cy="1742905"/>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77153" tIns="77153" rIns="77153" bIns="77153" numCol="1" spcCol="1270" anchor="ctr" anchorCtr="0">
              <a:noAutofit/>
            </a:bodyPr>
            <a:lstStyle/>
            <a:p>
              <a:pPr algn="ctr" defTabSz="900113">
                <a:lnSpc>
                  <a:spcPct val="90000"/>
                </a:lnSpc>
                <a:spcBef>
                  <a:spcPct val="0"/>
                </a:spcBef>
                <a:spcAft>
                  <a:spcPct val="35000"/>
                </a:spcAft>
              </a:pPr>
              <a:r>
                <a:rPr lang="en-US" sz="2025" b="1" dirty="0">
                  <a:solidFill>
                    <a:schemeClr val="bg1"/>
                  </a:solidFill>
                  <a:latin typeface="Arial" panose="020B0604020202020204" pitchFamily="34" charset="0"/>
                  <a:cs typeface="Arial" panose="020B0604020202020204" pitchFamily="34" charset="0"/>
                </a:rPr>
                <a:t>Global Meeting Advisory Committee</a:t>
              </a:r>
            </a:p>
          </p:txBody>
        </p:sp>
      </p:grpSp>
      <p:grpSp>
        <p:nvGrpSpPr>
          <p:cNvPr id="21" name="Group 20">
            <a:extLst>
              <a:ext uri="{FF2B5EF4-FFF2-40B4-BE49-F238E27FC236}">
                <a16:creationId xmlns:a16="http://schemas.microsoft.com/office/drawing/2014/main" id="{1ECD6239-14F7-B5AC-8907-6C29AFA16CF0}"/>
              </a:ext>
            </a:extLst>
          </p:cNvPr>
          <p:cNvGrpSpPr/>
          <p:nvPr userDrawn="1"/>
        </p:nvGrpSpPr>
        <p:grpSpPr>
          <a:xfrm>
            <a:off x="7810719" y="2643636"/>
            <a:ext cx="2854350" cy="1961341"/>
            <a:chOff x="4838163" y="1296405"/>
            <a:chExt cx="2620259" cy="2464841"/>
          </a:xfrm>
          <a:solidFill>
            <a:srgbClr val="B2C63F"/>
          </a:solidFill>
        </p:grpSpPr>
        <p:sp>
          <p:nvSpPr>
            <p:cNvPr id="22" name="Oval 21">
              <a:extLst>
                <a:ext uri="{FF2B5EF4-FFF2-40B4-BE49-F238E27FC236}">
                  <a16:creationId xmlns:a16="http://schemas.microsoft.com/office/drawing/2014/main" id="{BD0BC1FC-11BE-CFA6-612A-82BB645D9D08}"/>
                </a:ext>
              </a:extLst>
            </p:cNvPr>
            <p:cNvSpPr/>
            <p:nvPr/>
          </p:nvSpPr>
          <p:spPr>
            <a:xfrm>
              <a:off x="4838163" y="1296405"/>
              <a:ext cx="2620259" cy="2464841"/>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US"/>
            </a:p>
          </p:txBody>
        </p:sp>
        <p:sp>
          <p:nvSpPr>
            <p:cNvPr id="23" name="Oval 4">
              <a:extLst>
                <a:ext uri="{FF2B5EF4-FFF2-40B4-BE49-F238E27FC236}">
                  <a16:creationId xmlns:a16="http://schemas.microsoft.com/office/drawing/2014/main" id="{7A5547D5-2322-2440-CBCC-0743AFFE5429}"/>
                </a:ext>
              </a:extLst>
            </p:cNvPr>
            <p:cNvSpPr/>
            <p:nvPr/>
          </p:nvSpPr>
          <p:spPr>
            <a:xfrm>
              <a:off x="5221891" y="1657373"/>
              <a:ext cx="1852803" cy="1742905"/>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77153" tIns="77153" rIns="77153" bIns="77153" numCol="1" spcCol="1270" anchor="ctr" anchorCtr="0">
              <a:noAutofit/>
            </a:bodyPr>
            <a:lstStyle/>
            <a:p>
              <a:pPr algn="ctr" defTabSz="900113">
                <a:lnSpc>
                  <a:spcPct val="90000"/>
                </a:lnSpc>
                <a:spcBef>
                  <a:spcPct val="0"/>
                </a:spcBef>
                <a:spcAft>
                  <a:spcPct val="35000"/>
                </a:spcAft>
              </a:pPr>
              <a:r>
                <a:rPr lang="en-US" sz="2025" b="1" dirty="0">
                  <a:latin typeface="Arial" panose="020B0604020202020204" pitchFamily="34" charset="0"/>
                  <a:cs typeface="Arial" panose="020B0604020202020204" pitchFamily="34" charset="0"/>
                </a:rPr>
                <a:t>HQ Staff</a:t>
              </a:r>
            </a:p>
          </p:txBody>
        </p:sp>
      </p:grpSp>
    </p:spTree>
    <p:extLst>
      <p:ext uri="{BB962C8B-B14F-4D97-AF65-F5344CB8AC3E}">
        <p14:creationId xmlns:p14="http://schemas.microsoft.com/office/powerpoint/2010/main" val="42476710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DC11A-32D2-793D-E03F-9CA34375D7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C6E5F1-03CB-F77B-F6CF-7A0F51360A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6C4FA9-A9E1-89F6-D0DF-0846674C2F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2F3698-6253-F431-3993-B72331D3187C}"/>
              </a:ext>
            </a:extLst>
          </p:cNvPr>
          <p:cNvSpPr>
            <a:spLocks noGrp="1"/>
          </p:cNvSpPr>
          <p:nvPr>
            <p:ph type="dt" sz="half" idx="10"/>
          </p:nvPr>
        </p:nvSpPr>
        <p:spPr/>
        <p:txBody>
          <a:bodyPr/>
          <a:lstStyle/>
          <a:p>
            <a:fld id="{66EA7E29-B92F-4861-8C68-4CA74D585DF7}" type="datetimeFigureOut">
              <a:rPr lang="en-US" smtClean="0"/>
              <a:t>2/2/2026</a:t>
            </a:fld>
            <a:endParaRPr lang="en-US"/>
          </a:p>
        </p:txBody>
      </p:sp>
      <p:sp>
        <p:nvSpPr>
          <p:cNvPr id="6" name="Footer Placeholder 5">
            <a:extLst>
              <a:ext uri="{FF2B5EF4-FFF2-40B4-BE49-F238E27FC236}">
                <a16:creationId xmlns:a16="http://schemas.microsoft.com/office/drawing/2014/main" id="{9F65584C-4C43-F44F-0FFB-D45E64052E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D362BE-F274-F7B1-BC4C-A37B64FB6029}"/>
              </a:ext>
            </a:extLst>
          </p:cNvPr>
          <p:cNvSpPr>
            <a:spLocks noGrp="1"/>
          </p:cNvSpPr>
          <p:nvPr>
            <p:ph type="sldNum" sz="quarter" idx="12"/>
          </p:nvPr>
        </p:nvSpPr>
        <p:spPr/>
        <p:txBody>
          <a:bodyPr/>
          <a:lstStyle/>
          <a:p>
            <a:fld id="{DA0AC4F2-DA08-44B5-928F-85D6562E3D43}" type="slidenum">
              <a:rPr lang="en-US" smtClean="0"/>
              <a:t>‹#›</a:t>
            </a:fld>
            <a:endParaRPr lang="en-US"/>
          </a:p>
        </p:txBody>
      </p:sp>
    </p:spTree>
    <p:extLst>
      <p:ext uri="{BB962C8B-B14F-4D97-AF65-F5344CB8AC3E}">
        <p14:creationId xmlns:p14="http://schemas.microsoft.com/office/powerpoint/2010/main" val="36366520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626E1-B06E-79CA-BA4B-E8656386BE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B11B2D-9301-E1F8-6422-538E146C78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F0E5102-D7E4-5E8B-B66F-CFE3F5489F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EC9F1E-1774-3110-D5BD-816D03A92463}"/>
              </a:ext>
            </a:extLst>
          </p:cNvPr>
          <p:cNvSpPr>
            <a:spLocks noGrp="1"/>
          </p:cNvSpPr>
          <p:nvPr>
            <p:ph type="dt" sz="half" idx="10"/>
          </p:nvPr>
        </p:nvSpPr>
        <p:spPr/>
        <p:txBody>
          <a:bodyPr/>
          <a:lstStyle/>
          <a:p>
            <a:fld id="{66EA7E29-B92F-4861-8C68-4CA74D585DF7}" type="datetimeFigureOut">
              <a:rPr lang="en-US" smtClean="0"/>
              <a:t>2/2/2026</a:t>
            </a:fld>
            <a:endParaRPr lang="en-US"/>
          </a:p>
        </p:txBody>
      </p:sp>
      <p:sp>
        <p:nvSpPr>
          <p:cNvPr id="6" name="Footer Placeholder 5">
            <a:extLst>
              <a:ext uri="{FF2B5EF4-FFF2-40B4-BE49-F238E27FC236}">
                <a16:creationId xmlns:a16="http://schemas.microsoft.com/office/drawing/2014/main" id="{F45C464A-6F50-52B3-1C28-EB985827D8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0A0C27-7AFB-003F-4C0B-F124CC7F4802}"/>
              </a:ext>
            </a:extLst>
          </p:cNvPr>
          <p:cNvSpPr>
            <a:spLocks noGrp="1"/>
          </p:cNvSpPr>
          <p:nvPr>
            <p:ph type="sldNum" sz="quarter" idx="12"/>
          </p:nvPr>
        </p:nvSpPr>
        <p:spPr/>
        <p:txBody>
          <a:bodyPr/>
          <a:lstStyle/>
          <a:p>
            <a:fld id="{DA0AC4F2-DA08-44B5-928F-85D6562E3D43}" type="slidenum">
              <a:rPr lang="en-US" smtClean="0"/>
              <a:t>‹#›</a:t>
            </a:fld>
            <a:endParaRPr lang="en-US"/>
          </a:p>
        </p:txBody>
      </p:sp>
    </p:spTree>
    <p:extLst>
      <p:ext uri="{BB962C8B-B14F-4D97-AF65-F5344CB8AC3E}">
        <p14:creationId xmlns:p14="http://schemas.microsoft.com/office/powerpoint/2010/main" val="35861227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D99F1F-5F32-CDE8-2126-0746859B25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3ED276-A163-CE14-CABA-604A0B5346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13924F-EECF-50B3-E6E2-D5D585D84D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6EA7E29-B92F-4861-8C68-4CA74D585DF7}" type="datetimeFigureOut">
              <a:rPr lang="en-US" smtClean="0"/>
              <a:t>2/2/2026</a:t>
            </a:fld>
            <a:endParaRPr lang="en-US"/>
          </a:p>
        </p:txBody>
      </p:sp>
      <p:sp>
        <p:nvSpPr>
          <p:cNvPr id="5" name="Footer Placeholder 4">
            <a:extLst>
              <a:ext uri="{FF2B5EF4-FFF2-40B4-BE49-F238E27FC236}">
                <a16:creationId xmlns:a16="http://schemas.microsoft.com/office/drawing/2014/main" id="{33D39DBC-27E5-64CD-65BF-012F9D7367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5905C97-15EF-33B6-1C3A-31625F25C1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A0AC4F2-DA08-44B5-928F-85D6562E3D43}" type="slidenum">
              <a:rPr lang="en-US" smtClean="0"/>
              <a:t>‹#›</a:t>
            </a:fld>
            <a:endParaRPr lang="en-US"/>
          </a:p>
        </p:txBody>
      </p:sp>
    </p:spTree>
    <p:extLst>
      <p:ext uri="{BB962C8B-B14F-4D97-AF65-F5344CB8AC3E}">
        <p14:creationId xmlns:p14="http://schemas.microsoft.com/office/powerpoint/2010/main" val="2439406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linkedin.com/business/talent/blog/talent-strategy/linkedin-most-in-demand-hard-and-soft-skills" TargetMode="External"/><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hyperlink" Target="https://www.weforum.org/press/2025/01/future-of-jobs-report-2025-78-million-new-job-opportunities-by-2030-but-urgent-upskilling-needed-to-prepare-workforces/" TargetMode="External"/><Relationship Id="rId5" Type="http://schemas.openxmlformats.org/officeDocument/2006/relationships/hyperlink" Target="https://www.mdpi.com/2076-3387/15/2/33" TargetMode="External"/><Relationship Id="rId4" Type="http://schemas.openxmlformats.org/officeDocument/2006/relationships/hyperlink" Target="https://www.deloitte.com/us/en/insights/industry/technology/digital-media-trends-consumption-habits-survey/2025.html?utm_source=chatgpt.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s://wc.iabc.com/" TargetMode="External"/><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iabc.com/events-and-education/live-education/master-classes" TargetMode="External"/><Relationship Id="rId5" Type="http://schemas.openxmlformats.org/officeDocument/2006/relationships/hyperlink" Target="https://iabcondemand.learnupon.com/store" TargetMode="External"/><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8" Type="http://schemas.openxmlformats.org/officeDocument/2006/relationships/hyperlink" Target="https://www.iabc.com/catalyst/article/making-accessibility-strategic-a-communications-professionals-guide" TargetMode="External"/><Relationship Id="rId3" Type="http://schemas.openxmlformats.org/officeDocument/2006/relationships/image" Target="../media/image5.png"/><Relationship Id="rId7" Type="http://schemas.openxmlformats.org/officeDocument/2006/relationships/hyperlink" Target="https://www.iabc.com/catalyst/podcast"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iabc.com/catalyst" TargetMode="External"/><Relationship Id="rId5" Type="http://schemas.openxmlformats.org/officeDocument/2006/relationships/image" Target="../media/image9.png"/><Relationship Id="rId4" Type="http://schemas.openxmlformats.org/officeDocument/2006/relationships/hyperlink" Target="https://www.iabc.com/catalyst/article/6-ways-to-cut-through-the-noise" TargetMode="External"/><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hyperlink" Target="https://www.iabc.com/membership/chapters-region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iabc.com/membership/shared-interest-groups" TargetMode="External"/><Relationship Id="rId5" Type="http://schemas.openxmlformats.org/officeDocument/2006/relationships/hyperlink" Target="https://www.iabc.com/events-and-education/events-calendar/acat/2/tag/local-event-1#filter_content" TargetMode="External"/><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EB38A-2BEA-D315-FE8D-42B048C5BF28}"/>
              </a:ext>
            </a:extLst>
          </p:cNvPr>
          <p:cNvSpPr>
            <a:spLocks noGrp="1"/>
          </p:cNvSpPr>
          <p:nvPr>
            <p:ph type="ctrTitle"/>
          </p:nvPr>
        </p:nvSpPr>
        <p:spPr>
          <a:xfrm>
            <a:off x="505115" y="2060917"/>
            <a:ext cx="9144000" cy="2031184"/>
          </a:xfrm>
        </p:spPr>
        <p:txBody>
          <a:bodyPr>
            <a:normAutofit/>
          </a:bodyPr>
          <a:lstStyle/>
          <a:p>
            <a:r>
              <a:rPr lang="en-US" sz="6600" dirty="0"/>
              <a:t>Why IABC Membership?</a:t>
            </a:r>
          </a:p>
        </p:txBody>
      </p:sp>
      <p:sp>
        <p:nvSpPr>
          <p:cNvPr id="3" name="Rectangle 2">
            <a:extLst>
              <a:ext uri="{FF2B5EF4-FFF2-40B4-BE49-F238E27FC236}">
                <a16:creationId xmlns:a16="http://schemas.microsoft.com/office/drawing/2014/main" id="{0199C463-3510-2B85-BB28-95C47E302D54}"/>
              </a:ext>
            </a:extLst>
          </p:cNvPr>
          <p:cNvSpPr/>
          <p:nvPr/>
        </p:nvSpPr>
        <p:spPr>
          <a:xfrm>
            <a:off x="8743950" y="5962650"/>
            <a:ext cx="3248025" cy="7810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a logo&#10;&#10;AI-generated content may be incorrect.">
            <a:extLst>
              <a:ext uri="{FF2B5EF4-FFF2-40B4-BE49-F238E27FC236}">
                <a16:creationId xmlns:a16="http://schemas.microsoft.com/office/drawing/2014/main" id="{9970265B-CB39-68C1-4DEE-B320A46F5B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2393" y="6008345"/>
            <a:ext cx="2839582" cy="689659"/>
          </a:xfrm>
          <a:prstGeom prst="rect">
            <a:avLst/>
          </a:prstGeom>
        </p:spPr>
      </p:pic>
    </p:spTree>
    <p:extLst>
      <p:ext uri="{BB962C8B-B14F-4D97-AF65-F5344CB8AC3E}">
        <p14:creationId xmlns:p14="http://schemas.microsoft.com/office/powerpoint/2010/main" val="3131884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FA325-1E5C-120C-C264-55452114C102}"/>
            </a:ext>
          </a:extLst>
        </p:cNvPr>
        <p:cNvGrpSpPr/>
        <p:nvPr/>
      </p:nvGrpSpPr>
      <p:grpSpPr>
        <a:xfrm>
          <a:off x="0" y="0"/>
          <a:ext cx="0" cy="0"/>
          <a:chOff x="0" y="0"/>
          <a:chExt cx="0" cy="0"/>
        </a:xfrm>
      </p:grpSpPr>
      <p:sp>
        <p:nvSpPr>
          <p:cNvPr id="16" name="Flowchart: Connector 15">
            <a:extLst>
              <a:ext uri="{FF2B5EF4-FFF2-40B4-BE49-F238E27FC236}">
                <a16:creationId xmlns:a16="http://schemas.microsoft.com/office/drawing/2014/main" id="{21E29D9F-93FA-F679-D6AA-F8010A99B6FE}"/>
              </a:ext>
            </a:extLst>
          </p:cNvPr>
          <p:cNvSpPr/>
          <p:nvPr/>
        </p:nvSpPr>
        <p:spPr>
          <a:xfrm>
            <a:off x="6553449" y="1600200"/>
            <a:ext cx="8811474" cy="9161585"/>
          </a:xfrm>
          <a:prstGeom prst="flowChartConnector">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erson smiling at camera&#10;&#10;AI-generated content may be incorrect.">
            <a:extLst>
              <a:ext uri="{FF2B5EF4-FFF2-40B4-BE49-F238E27FC236}">
                <a16:creationId xmlns:a16="http://schemas.microsoft.com/office/drawing/2014/main" id="{E9319A5E-A6B4-A600-1F46-93932E6DFF43}"/>
              </a:ext>
            </a:extLst>
          </p:cNvPr>
          <p:cNvPicPr>
            <a:picLocks noChangeAspect="1"/>
          </p:cNvPicPr>
          <p:nvPr/>
        </p:nvPicPr>
        <p:blipFill>
          <a:blip r:embed="rId3">
            <a:extLst>
              <a:ext uri="{28A0092B-C50C-407E-A947-70E740481C1C}">
                <a14:useLocalDpi xmlns:a14="http://schemas.microsoft.com/office/drawing/2010/main" val="0"/>
              </a:ext>
            </a:extLst>
          </a:blip>
          <a:srcRect r="1333" b="9506"/>
          <a:stretch>
            <a:fillRect/>
          </a:stretch>
        </p:blipFill>
        <p:spPr>
          <a:xfrm>
            <a:off x="914899" y="1447800"/>
            <a:ext cx="11277101" cy="5410198"/>
          </a:xfrm>
          <a:prstGeom prst="rect">
            <a:avLst/>
          </a:prstGeom>
        </p:spPr>
      </p:pic>
      <p:sp>
        <p:nvSpPr>
          <p:cNvPr id="2" name="Title 1">
            <a:extLst>
              <a:ext uri="{FF2B5EF4-FFF2-40B4-BE49-F238E27FC236}">
                <a16:creationId xmlns:a16="http://schemas.microsoft.com/office/drawing/2014/main" id="{69F57EC2-BB60-22F8-62EC-D77DED580DA6}"/>
              </a:ext>
            </a:extLst>
          </p:cNvPr>
          <p:cNvSpPr>
            <a:spLocks noGrp="1"/>
          </p:cNvSpPr>
          <p:nvPr>
            <p:ph type="title"/>
          </p:nvPr>
        </p:nvSpPr>
        <p:spPr>
          <a:xfrm>
            <a:off x="445893" y="0"/>
            <a:ext cx="11746107" cy="1600200"/>
          </a:xfrm>
        </p:spPr>
        <p:txBody>
          <a:bodyPr>
            <a:normAutofit fontScale="90000"/>
          </a:bodyPr>
          <a:lstStyle/>
          <a:p>
            <a:r>
              <a:rPr lang="en-US" sz="4900" b="1" dirty="0"/>
              <a:t>Everything You Need for Just $0.32 a Day</a:t>
            </a:r>
            <a:br>
              <a:rPr lang="en-US" sz="4000" dirty="0"/>
            </a:br>
            <a:r>
              <a:rPr lang="en-US" sz="4000" b="0" dirty="0">
                <a:solidFill>
                  <a:schemeClr val="accent1"/>
                </a:solidFill>
              </a:rPr>
              <a:t>There’s no better time to become an IABC Member.</a:t>
            </a:r>
          </a:p>
        </p:txBody>
      </p:sp>
      <p:sp>
        <p:nvSpPr>
          <p:cNvPr id="13" name="Content Placeholder 12">
            <a:extLst>
              <a:ext uri="{FF2B5EF4-FFF2-40B4-BE49-F238E27FC236}">
                <a16:creationId xmlns:a16="http://schemas.microsoft.com/office/drawing/2014/main" id="{45EF46B5-B291-CDAA-8B1F-D91631C1797E}"/>
              </a:ext>
            </a:extLst>
          </p:cNvPr>
          <p:cNvSpPr>
            <a:spLocks noGrp="1"/>
          </p:cNvSpPr>
          <p:nvPr>
            <p:ph idx="1"/>
          </p:nvPr>
        </p:nvSpPr>
        <p:spPr>
          <a:xfrm>
            <a:off x="590843" y="2192622"/>
            <a:ext cx="6182750" cy="3217578"/>
          </a:xfrm>
        </p:spPr>
        <p:txBody>
          <a:bodyPr>
            <a:normAutofit/>
          </a:bodyPr>
          <a:lstStyle/>
          <a:p>
            <a:pPr marL="0" indent="0">
              <a:buNone/>
            </a:pPr>
            <a:r>
              <a:rPr lang="en-US" sz="2400" dirty="0"/>
              <a:t>With the new </a:t>
            </a:r>
            <a:r>
              <a:rPr lang="en-US" sz="2400" b="1" dirty="0">
                <a:solidFill>
                  <a:schemeClr val="accent3"/>
                </a:solidFill>
              </a:rPr>
              <a:t>Member Lite</a:t>
            </a:r>
            <a:r>
              <a:rPr lang="en-US" sz="2400" dirty="0">
                <a:solidFill>
                  <a:schemeClr val="accent3"/>
                </a:solidFill>
              </a:rPr>
              <a:t> </a:t>
            </a:r>
            <a:r>
              <a:rPr lang="en-US" sz="2400" dirty="0"/>
              <a:t>option, you have an affordable entry point into the global IABC network. </a:t>
            </a:r>
          </a:p>
          <a:p>
            <a:pPr marL="0" indent="0">
              <a:buNone/>
            </a:pPr>
            <a:r>
              <a:rPr lang="en-US" sz="2400" dirty="0"/>
              <a:t>Connect with professionals, access exclusive insights, and stay ahead in the fast-moving communications landscape — all for just </a:t>
            </a:r>
            <a:r>
              <a:rPr lang="en-US" sz="2400" b="1" dirty="0"/>
              <a:t>$115 USD annually (~$0.32/day)</a:t>
            </a:r>
            <a:r>
              <a:rPr lang="en-US" sz="2400" dirty="0"/>
              <a:t>.</a:t>
            </a:r>
          </a:p>
          <a:p>
            <a:pPr marL="0" indent="0">
              <a:buNone/>
            </a:pPr>
            <a:endParaRPr lang="en-US" sz="2200" dirty="0"/>
          </a:p>
        </p:txBody>
      </p:sp>
      <p:sp>
        <p:nvSpPr>
          <p:cNvPr id="6" name="TextBox 5">
            <a:extLst>
              <a:ext uri="{FF2B5EF4-FFF2-40B4-BE49-F238E27FC236}">
                <a16:creationId xmlns:a16="http://schemas.microsoft.com/office/drawing/2014/main" id="{C389C9F7-7353-E84D-2144-C8398987D2D7}"/>
              </a:ext>
            </a:extLst>
          </p:cNvPr>
          <p:cNvSpPr txBox="1"/>
          <p:nvPr/>
        </p:nvSpPr>
        <p:spPr>
          <a:xfrm>
            <a:off x="3091376" y="3240817"/>
            <a:ext cx="6182750" cy="369332"/>
          </a:xfrm>
          <a:prstGeom prst="rect">
            <a:avLst/>
          </a:prstGeom>
          <a:noFill/>
        </p:spPr>
        <p:txBody>
          <a:bodyPr wrap="square">
            <a:spAutoFit/>
          </a:bodyPr>
          <a:lstStyle/>
          <a:p>
            <a:endParaRPr lang="en-US" dirty="0"/>
          </a:p>
        </p:txBody>
      </p:sp>
      <p:sp>
        <p:nvSpPr>
          <p:cNvPr id="7" name="Rectangle 1">
            <a:extLst>
              <a:ext uri="{FF2B5EF4-FFF2-40B4-BE49-F238E27FC236}">
                <a16:creationId xmlns:a16="http://schemas.microsoft.com/office/drawing/2014/main" id="{28E7F8F4-8C08-8909-2D41-B376E61C8A6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2">
            <a:extLst>
              <a:ext uri="{FF2B5EF4-FFF2-40B4-BE49-F238E27FC236}">
                <a16:creationId xmlns:a16="http://schemas.microsoft.com/office/drawing/2014/main" id="{98768C08-3069-6A99-3672-C59C5ABB684D}"/>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2" name="Picture 11" descr="A close-up of a logo&#10;&#10;AI-generated content may be incorrect.">
            <a:extLst>
              <a:ext uri="{FF2B5EF4-FFF2-40B4-BE49-F238E27FC236}">
                <a16:creationId xmlns:a16="http://schemas.microsoft.com/office/drawing/2014/main" id="{B0CCDBEA-D376-6645-294E-FABCECD80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130" y="5933117"/>
            <a:ext cx="3211191" cy="779913"/>
          </a:xfrm>
          <a:prstGeom prst="rect">
            <a:avLst/>
          </a:prstGeom>
        </p:spPr>
      </p:pic>
    </p:spTree>
    <p:extLst>
      <p:ext uri="{BB962C8B-B14F-4D97-AF65-F5344CB8AC3E}">
        <p14:creationId xmlns:p14="http://schemas.microsoft.com/office/powerpoint/2010/main" val="1037567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76369-552F-DFB0-2061-527A7D66047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1038515-C57C-2134-D90E-2A322EAECA3F}"/>
              </a:ext>
            </a:extLst>
          </p:cNvPr>
          <p:cNvSpPr>
            <a:spLocks noGrp="1"/>
          </p:cNvSpPr>
          <p:nvPr>
            <p:ph type="ctrTitle"/>
          </p:nvPr>
        </p:nvSpPr>
        <p:spPr>
          <a:xfrm>
            <a:off x="280033" y="1582616"/>
            <a:ext cx="9144000" cy="2031184"/>
          </a:xfrm>
        </p:spPr>
        <p:txBody>
          <a:bodyPr>
            <a:normAutofit fontScale="90000"/>
          </a:bodyPr>
          <a:lstStyle/>
          <a:p>
            <a:r>
              <a:rPr lang="en-US" sz="6600" dirty="0"/>
              <a:t>Join the Essential Community for Communicators</a:t>
            </a:r>
          </a:p>
        </p:txBody>
      </p:sp>
      <p:sp>
        <p:nvSpPr>
          <p:cNvPr id="2" name="TextBox 1">
            <a:extLst>
              <a:ext uri="{FF2B5EF4-FFF2-40B4-BE49-F238E27FC236}">
                <a16:creationId xmlns:a16="http://schemas.microsoft.com/office/drawing/2014/main" id="{7606E87B-B4E7-C084-997A-ACCAD170305C}"/>
              </a:ext>
            </a:extLst>
          </p:cNvPr>
          <p:cNvSpPr txBox="1"/>
          <p:nvPr/>
        </p:nvSpPr>
        <p:spPr>
          <a:xfrm>
            <a:off x="420710" y="4375051"/>
            <a:ext cx="5036234" cy="461665"/>
          </a:xfrm>
          <a:prstGeom prst="rect">
            <a:avLst/>
          </a:prstGeom>
          <a:noFill/>
        </p:spPr>
        <p:txBody>
          <a:bodyPr wrap="square" rtlCol="0">
            <a:spAutoFit/>
          </a:bodyPr>
          <a:lstStyle/>
          <a:p>
            <a:r>
              <a:rPr lang="en-US" sz="2400" b="1" dirty="0">
                <a:solidFill>
                  <a:schemeClr val="bg1"/>
                </a:solidFill>
              </a:rPr>
              <a:t>Visit:</a:t>
            </a:r>
            <a:r>
              <a:rPr lang="en-US" sz="2400" dirty="0"/>
              <a:t> </a:t>
            </a:r>
            <a:r>
              <a:rPr lang="en-US" sz="2400" b="1" dirty="0">
                <a:solidFill>
                  <a:schemeClr val="accent1"/>
                </a:solidFill>
              </a:rPr>
              <a:t>iabc.com/membership/join</a:t>
            </a:r>
          </a:p>
        </p:txBody>
      </p:sp>
      <p:sp>
        <p:nvSpPr>
          <p:cNvPr id="3" name="Rectangle 2">
            <a:extLst>
              <a:ext uri="{FF2B5EF4-FFF2-40B4-BE49-F238E27FC236}">
                <a16:creationId xmlns:a16="http://schemas.microsoft.com/office/drawing/2014/main" id="{C9765431-D403-DB50-8758-4A55FD85D36E}"/>
              </a:ext>
            </a:extLst>
          </p:cNvPr>
          <p:cNvSpPr/>
          <p:nvPr/>
        </p:nvSpPr>
        <p:spPr>
          <a:xfrm>
            <a:off x="8743950" y="5962650"/>
            <a:ext cx="3248025" cy="7810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ogo&#10;&#10;AI-generated content may be incorrect.">
            <a:extLst>
              <a:ext uri="{FF2B5EF4-FFF2-40B4-BE49-F238E27FC236}">
                <a16:creationId xmlns:a16="http://schemas.microsoft.com/office/drawing/2014/main" id="{1951E0A4-EACA-D041-8D38-3E3FC31E8C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2393" y="6008345"/>
            <a:ext cx="2839582" cy="689659"/>
          </a:xfrm>
          <a:prstGeom prst="rect">
            <a:avLst/>
          </a:prstGeom>
        </p:spPr>
      </p:pic>
    </p:spTree>
    <p:extLst>
      <p:ext uri="{BB962C8B-B14F-4D97-AF65-F5344CB8AC3E}">
        <p14:creationId xmlns:p14="http://schemas.microsoft.com/office/powerpoint/2010/main" val="3576224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FF802-8C9F-ADB3-3259-B43998E2B9CE}"/>
              </a:ext>
            </a:extLst>
          </p:cNvPr>
          <p:cNvSpPr>
            <a:spLocks noGrp="1"/>
          </p:cNvSpPr>
          <p:nvPr>
            <p:ph type="title"/>
          </p:nvPr>
        </p:nvSpPr>
        <p:spPr>
          <a:xfrm>
            <a:off x="222946" y="-54158"/>
            <a:ext cx="11746107" cy="1600200"/>
          </a:xfrm>
        </p:spPr>
        <p:txBody>
          <a:bodyPr>
            <a:normAutofit fontScale="90000"/>
          </a:bodyPr>
          <a:lstStyle/>
          <a:p>
            <a:r>
              <a:rPr lang="en-US" sz="4900" b="1" dirty="0"/>
              <a:t>#1 Reason for Becoming an IABC Member:</a:t>
            </a:r>
            <a:br>
              <a:rPr lang="en-US" sz="4000" dirty="0"/>
            </a:br>
            <a:r>
              <a:rPr lang="en-US" sz="4000" b="0" dirty="0">
                <a:solidFill>
                  <a:schemeClr val="accent1"/>
                </a:solidFill>
              </a:rPr>
              <a:t>To keep knowledge and skills relevant.</a:t>
            </a:r>
          </a:p>
        </p:txBody>
      </p:sp>
      <p:sp>
        <p:nvSpPr>
          <p:cNvPr id="13" name="Content Placeholder 12">
            <a:extLst>
              <a:ext uri="{FF2B5EF4-FFF2-40B4-BE49-F238E27FC236}">
                <a16:creationId xmlns:a16="http://schemas.microsoft.com/office/drawing/2014/main" id="{6BFD8A1C-96D1-CAB4-1AFA-629C313B0C23}"/>
              </a:ext>
            </a:extLst>
          </p:cNvPr>
          <p:cNvSpPr>
            <a:spLocks noGrp="1"/>
          </p:cNvSpPr>
          <p:nvPr>
            <p:ph idx="1"/>
          </p:nvPr>
        </p:nvSpPr>
        <p:spPr>
          <a:xfrm>
            <a:off x="1202031" y="1878014"/>
            <a:ext cx="10989969" cy="4873625"/>
          </a:xfrm>
        </p:spPr>
        <p:txBody>
          <a:bodyPr>
            <a:normAutofit fontScale="92500" lnSpcReduction="20000"/>
          </a:bodyPr>
          <a:lstStyle/>
          <a:p>
            <a:pPr marL="0" indent="0">
              <a:buNone/>
            </a:pPr>
            <a:r>
              <a:rPr lang="en-US" sz="4100" dirty="0"/>
              <a:t>In Demand Skills</a:t>
            </a:r>
            <a:br>
              <a:rPr lang="en-US" dirty="0"/>
            </a:br>
            <a:r>
              <a:rPr lang="en-US" sz="2200" dirty="0"/>
              <a:t>Communication is the #1 skill employers want (</a:t>
            </a:r>
            <a:r>
              <a:rPr lang="en-US" sz="2200" dirty="0">
                <a:hlinkClick r:id="rId3"/>
              </a:rPr>
              <a:t>LinkedIn</a:t>
            </a:r>
            <a:r>
              <a:rPr lang="en-US" sz="2200" dirty="0"/>
              <a:t>, 2024)</a:t>
            </a:r>
          </a:p>
          <a:p>
            <a:pPr marL="0" indent="0">
              <a:buNone/>
            </a:pPr>
            <a:endParaRPr lang="en-US" dirty="0"/>
          </a:p>
          <a:p>
            <a:pPr marL="0" indent="0">
              <a:buNone/>
            </a:pPr>
            <a:r>
              <a:rPr lang="en-US" sz="4100" dirty="0"/>
              <a:t>Adaptive Thought Leadership</a:t>
            </a:r>
            <a:br>
              <a:rPr lang="en-US" sz="4100" dirty="0"/>
            </a:br>
            <a:r>
              <a:rPr lang="en-US" sz="2200" dirty="0"/>
              <a:t>Independent voices and digital platforms are reshaping influence (</a:t>
            </a:r>
            <a:r>
              <a:rPr lang="en-US" sz="2200" dirty="0">
                <a:hlinkClick r:id="rId4"/>
              </a:rPr>
              <a:t>Deloitte</a:t>
            </a:r>
            <a:r>
              <a:rPr lang="en-US" sz="2200" dirty="0"/>
              <a:t>, 2025)</a:t>
            </a:r>
          </a:p>
          <a:p>
            <a:pPr marL="0" indent="0">
              <a:buNone/>
            </a:pPr>
            <a:endParaRPr lang="en-US" dirty="0"/>
          </a:p>
          <a:p>
            <a:pPr marL="0" indent="0">
              <a:buNone/>
            </a:pPr>
            <a:r>
              <a:rPr lang="en-US" sz="4100" dirty="0"/>
              <a:t>Bold With Technology</a:t>
            </a:r>
            <a:br>
              <a:rPr lang="en-US" sz="4100"/>
            </a:br>
            <a:r>
              <a:rPr lang="en-US" sz="2200"/>
              <a:t>AI </a:t>
            </a:r>
            <a:r>
              <a:rPr lang="en-US" sz="2200" dirty="0"/>
              <a:t>and emerging tools are changing how communicators create and deliver messages (</a:t>
            </a:r>
            <a:r>
              <a:rPr lang="en-US" sz="2200" dirty="0">
                <a:hlinkClick r:id="rId5"/>
              </a:rPr>
              <a:t>MDPI</a:t>
            </a:r>
            <a:r>
              <a:rPr lang="en-US" sz="2200" dirty="0"/>
              <a:t>, 2025)</a:t>
            </a:r>
          </a:p>
          <a:p>
            <a:pPr marL="0" indent="0">
              <a:lnSpc>
                <a:spcPct val="120000"/>
              </a:lnSpc>
              <a:buNone/>
            </a:pPr>
            <a:endParaRPr lang="en-US" sz="2200" dirty="0"/>
          </a:p>
          <a:p>
            <a:pPr marL="0" indent="0">
              <a:buNone/>
            </a:pPr>
            <a:r>
              <a:rPr lang="en-US" sz="4100" dirty="0"/>
              <a:t>Continuous Learning</a:t>
            </a:r>
            <a:br>
              <a:rPr lang="en-US" sz="4100" dirty="0"/>
            </a:br>
            <a:r>
              <a:rPr lang="en-US" sz="2200" dirty="0"/>
              <a:t>59% of the global workforce will need reskilling/upskilling by 2023 (</a:t>
            </a:r>
            <a:r>
              <a:rPr lang="en-US" sz="2200" dirty="0">
                <a:solidFill>
                  <a:srgbClr val="0070C0"/>
                </a:solidFill>
                <a:hlinkClick r:id="rId6">
                  <a:extLst>
                    <a:ext uri="{A12FA001-AC4F-418D-AE19-62706E023703}">
                      <ahyp:hlinkClr xmlns:ahyp="http://schemas.microsoft.com/office/drawing/2018/hyperlinkcolor" val="tx"/>
                    </a:ext>
                  </a:extLst>
                </a:hlinkClick>
              </a:rPr>
              <a:t>World Economic Forum</a:t>
            </a:r>
            <a:r>
              <a:rPr lang="en-US" sz="2200" dirty="0"/>
              <a:t>, 2025)</a:t>
            </a:r>
          </a:p>
        </p:txBody>
      </p:sp>
      <p:sp>
        <p:nvSpPr>
          <p:cNvPr id="24" name="Flowchart: Connector 23">
            <a:extLst>
              <a:ext uri="{FF2B5EF4-FFF2-40B4-BE49-F238E27FC236}">
                <a16:creationId xmlns:a16="http://schemas.microsoft.com/office/drawing/2014/main" id="{14CBA290-9E3B-C346-3A97-34E7B7713FF6}"/>
              </a:ext>
            </a:extLst>
          </p:cNvPr>
          <p:cNvSpPr/>
          <p:nvPr/>
        </p:nvSpPr>
        <p:spPr>
          <a:xfrm>
            <a:off x="198944" y="4210856"/>
            <a:ext cx="945863" cy="914626"/>
          </a:xfrm>
          <a:prstGeom prst="flowChartConnector">
            <a:avLst/>
          </a:prstGeom>
          <a:solidFill>
            <a:schemeClr val="accent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24997468-C58D-16EC-4328-14CA80CE54FC}"/>
              </a:ext>
            </a:extLst>
          </p:cNvPr>
          <p:cNvSpPr/>
          <p:nvPr/>
        </p:nvSpPr>
        <p:spPr>
          <a:xfrm>
            <a:off x="227556" y="5557877"/>
            <a:ext cx="945863" cy="914626"/>
          </a:xfrm>
          <a:prstGeom prst="flowChartConnector">
            <a:avLst/>
          </a:prstGeom>
          <a:solidFill>
            <a:schemeClr val="accent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639498A9-20DF-8479-6E26-5373375B5525}"/>
              </a:ext>
            </a:extLst>
          </p:cNvPr>
          <p:cNvSpPr/>
          <p:nvPr/>
        </p:nvSpPr>
        <p:spPr>
          <a:xfrm>
            <a:off x="198944" y="2971687"/>
            <a:ext cx="945863" cy="914626"/>
          </a:xfrm>
          <a:prstGeom prst="flowChartConnector">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lowchart: Connector 26">
            <a:extLst>
              <a:ext uri="{FF2B5EF4-FFF2-40B4-BE49-F238E27FC236}">
                <a16:creationId xmlns:a16="http://schemas.microsoft.com/office/drawing/2014/main" id="{3C06698B-3F0A-FEB9-F8D2-638F2B403EB6}"/>
              </a:ext>
            </a:extLst>
          </p:cNvPr>
          <p:cNvSpPr/>
          <p:nvPr/>
        </p:nvSpPr>
        <p:spPr>
          <a:xfrm>
            <a:off x="198947" y="1732518"/>
            <a:ext cx="945863" cy="914626"/>
          </a:xfrm>
          <a:prstGeom prst="flowChartConnector">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FF3E886-8F22-985E-471A-578FAFD1F0BD}"/>
              </a:ext>
            </a:extLst>
          </p:cNvPr>
          <p:cNvSpPr/>
          <p:nvPr/>
        </p:nvSpPr>
        <p:spPr>
          <a:xfrm>
            <a:off x="483364" y="1728166"/>
            <a:ext cx="377027" cy="923330"/>
          </a:xfrm>
          <a:prstGeom prst="rect">
            <a:avLst/>
          </a:prstGeom>
          <a:noFill/>
        </p:spPr>
        <p:txBody>
          <a:bodyPr wrap="none" lIns="91440" tIns="45720" rIns="91440" bIns="45720">
            <a:spAutoFit/>
          </a:bodyPr>
          <a:lstStyle/>
          <a:p>
            <a:pPr algn="ctr"/>
            <a:r>
              <a:rPr lang="en-US" sz="5400" dirty="0">
                <a:ln w="0"/>
                <a:solidFill>
                  <a:schemeClr val="bg1"/>
                </a:solidFill>
                <a:effectLst>
                  <a:outerShdw blurRad="38100" dist="19050" dir="2700000" algn="tl" rotWithShape="0">
                    <a:schemeClr val="dk1">
                      <a:alpha val="40000"/>
                    </a:schemeClr>
                  </a:outerShdw>
                </a:effectLst>
              </a:rPr>
              <a:t>I</a:t>
            </a:r>
            <a:endParaRPr lang="en-US" sz="5400" b="0" cap="none" spc="0" dirty="0">
              <a:ln w="0"/>
              <a:solidFill>
                <a:schemeClr val="bg1"/>
              </a:solidFill>
              <a:effectLst>
                <a:outerShdw blurRad="38100" dist="19050" dir="2700000" algn="tl" rotWithShape="0">
                  <a:schemeClr val="dk1">
                    <a:alpha val="40000"/>
                  </a:schemeClr>
                </a:outerShdw>
              </a:effectLst>
            </a:endParaRPr>
          </a:p>
        </p:txBody>
      </p:sp>
      <p:sp>
        <p:nvSpPr>
          <p:cNvPr id="32" name="Rectangle 31">
            <a:extLst>
              <a:ext uri="{FF2B5EF4-FFF2-40B4-BE49-F238E27FC236}">
                <a16:creationId xmlns:a16="http://schemas.microsoft.com/office/drawing/2014/main" id="{64E7A21D-1D05-2CEA-22FE-A181FF69551D}"/>
              </a:ext>
            </a:extLst>
          </p:cNvPr>
          <p:cNvSpPr/>
          <p:nvPr/>
        </p:nvSpPr>
        <p:spPr>
          <a:xfrm>
            <a:off x="348705" y="2962983"/>
            <a:ext cx="646332" cy="923330"/>
          </a:xfrm>
          <a:prstGeom prst="rect">
            <a:avLst/>
          </a:prstGeom>
          <a:noFill/>
        </p:spPr>
        <p:txBody>
          <a:bodyPr wrap="none" lIns="91440" tIns="45720" rIns="91440" bIns="45720">
            <a:spAutoFit/>
          </a:bodyPr>
          <a:lstStyle/>
          <a:p>
            <a:pPr algn="ctr"/>
            <a:r>
              <a:rPr lang="en-US" sz="5400" dirty="0">
                <a:ln w="0"/>
                <a:solidFill>
                  <a:schemeClr val="bg1"/>
                </a:solidFill>
                <a:effectLst>
                  <a:outerShdw blurRad="38100" dist="19050" dir="2700000" algn="tl" rotWithShape="0">
                    <a:schemeClr val="dk1">
                      <a:alpha val="40000"/>
                    </a:schemeClr>
                  </a:outerShdw>
                </a:effectLst>
              </a:rPr>
              <a:t>A</a:t>
            </a:r>
            <a:endParaRPr lang="en-US" sz="5400" b="0" cap="none" spc="0" dirty="0">
              <a:ln w="0"/>
              <a:solidFill>
                <a:schemeClr val="bg1"/>
              </a:solidFill>
              <a:effectLst>
                <a:outerShdw blurRad="38100" dist="19050" dir="2700000" algn="tl" rotWithShape="0">
                  <a:schemeClr val="dk1">
                    <a:alpha val="40000"/>
                  </a:schemeClr>
                </a:outerShdw>
              </a:effectLst>
            </a:endParaRPr>
          </a:p>
        </p:txBody>
      </p:sp>
      <p:sp>
        <p:nvSpPr>
          <p:cNvPr id="33" name="Rectangle 32">
            <a:extLst>
              <a:ext uri="{FF2B5EF4-FFF2-40B4-BE49-F238E27FC236}">
                <a16:creationId xmlns:a16="http://schemas.microsoft.com/office/drawing/2014/main" id="{F877E041-D947-0ED1-CF3E-86D825DBCDCA}"/>
              </a:ext>
            </a:extLst>
          </p:cNvPr>
          <p:cNvSpPr/>
          <p:nvPr/>
        </p:nvSpPr>
        <p:spPr>
          <a:xfrm>
            <a:off x="348707" y="4197800"/>
            <a:ext cx="646332" cy="923330"/>
          </a:xfrm>
          <a:prstGeom prst="rect">
            <a:avLst/>
          </a:prstGeom>
          <a:noFill/>
        </p:spPr>
        <p:txBody>
          <a:bodyPr wrap="none" lIns="91440" tIns="45720" rIns="91440" bIns="45720">
            <a:spAutoFit/>
          </a:bodyPr>
          <a:lstStyle/>
          <a:p>
            <a:pPr algn="ctr"/>
            <a:r>
              <a:rPr lang="en-US" sz="5400" dirty="0">
                <a:ln w="0"/>
                <a:solidFill>
                  <a:schemeClr val="bg1"/>
                </a:solidFill>
                <a:effectLst>
                  <a:outerShdw blurRad="38100" dist="19050" dir="2700000" algn="tl" rotWithShape="0">
                    <a:schemeClr val="dk1">
                      <a:alpha val="40000"/>
                    </a:schemeClr>
                  </a:outerShdw>
                </a:effectLst>
              </a:rPr>
              <a:t>B</a:t>
            </a:r>
            <a:endParaRPr lang="en-US" sz="5400" b="0" cap="none" spc="0" dirty="0">
              <a:ln w="0"/>
              <a:solidFill>
                <a:schemeClr val="bg1"/>
              </a:solidFill>
              <a:effectLst>
                <a:outerShdw blurRad="38100" dist="19050" dir="2700000" algn="tl" rotWithShape="0">
                  <a:schemeClr val="dk1">
                    <a:alpha val="40000"/>
                  </a:schemeClr>
                </a:outerShdw>
              </a:effectLst>
            </a:endParaRPr>
          </a:p>
        </p:txBody>
      </p:sp>
      <p:sp>
        <p:nvSpPr>
          <p:cNvPr id="34" name="Rectangle 33">
            <a:extLst>
              <a:ext uri="{FF2B5EF4-FFF2-40B4-BE49-F238E27FC236}">
                <a16:creationId xmlns:a16="http://schemas.microsoft.com/office/drawing/2014/main" id="{C4FED111-45D5-AC3B-0D4D-980DB1C9235F}"/>
              </a:ext>
            </a:extLst>
          </p:cNvPr>
          <p:cNvSpPr/>
          <p:nvPr/>
        </p:nvSpPr>
        <p:spPr>
          <a:xfrm>
            <a:off x="354709" y="5540470"/>
            <a:ext cx="684804"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rPr>
              <a:t>C</a:t>
            </a:r>
          </a:p>
        </p:txBody>
      </p:sp>
      <p:pic>
        <p:nvPicPr>
          <p:cNvPr id="38" name="Picture 37" descr="A blue circle with black letters&#10;&#10;AI-generated content may be incorrect.">
            <a:extLst>
              <a:ext uri="{FF2B5EF4-FFF2-40B4-BE49-F238E27FC236}">
                <a16:creationId xmlns:a16="http://schemas.microsoft.com/office/drawing/2014/main" id="{7C5C199C-5039-C732-D382-21215F1F0668}"/>
              </a:ext>
            </a:extLst>
          </p:cNvPr>
          <p:cNvPicPr>
            <a:picLocks noChangeAspect="1"/>
          </p:cNvPicPr>
          <p:nvPr/>
        </p:nvPicPr>
        <p:blipFill>
          <a:blip r:embed="rId7">
            <a:alphaModFix amt="20000"/>
            <a:extLst>
              <a:ext uri="{28A0092B-C50C-407E-A947-70E740481C1C}">
                <a14:useLocalDpi xmlns:a14="http://schemas.microsoft.com/office/drawing/2010/main" val="0"/>
              </a:ext>
            </a:extLst>
          </a:blip>
          <a:stretch>
            <a:fillRect/>
          </a:stretch>
        </p:blipFill>
        <p:spPr>
          <a:xfrm>
            <a:off x="8626868" y="0"/>
            <a:ext cx="3906771" cy="3897579"/>
          </a:xfrm>
          <a:prstGeom prst="rect">
            <a:avLst/>
          </a:prstGeom>
        </p:spPr>
      </p:pic>
    </p:spTree>
    <p:extLst>
      <p:ext uri="{BB962C8B-B14F-4D97-AF65-F5344CB8AC3E}">
        <p14:creationId xmlns:p14="http://schemas.microsoft.com/office/powerpoint/2010/main" val="2170764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D49D6049-BAC3-7FA2-A8AD-D9E59C2A66E4}"/>
              </a:ext>
            </a:extLst>
          </p:cNvPr>
          <p:cNvSpPr>
            <a:spLocks noGrp="1"/>
          </p:cNvSpPr>
          <p:nvPr>
            <p:ph type="ftr" sz="quarter" idx="11"/>
          </p:nvPr>
        </p:nvSpPr>
        <p:spPr>
          <a:xfrm>
            <a:off x="6170644" y="6287246"/>
            <a:ext cx="5334001" cy="365125"/>
          </a:xfrm>
        </p:spPr>
        <p:txBody>
          <a:bodyPr/>
          <a:lstStyle/>
          <a:p>
            <a:pPr algn="r"/>
            <a:r>
              <a:rPr lang="en-US" sz="1100" dirty="0">
                <a:solidFill>
                  <a:schemeClr val="tx1"/>
                </a:solidFill>
                <a:latin typeface="Arial"/>
                <a:cs typeface="Arial"/>
              </a:rPr>
              <a:t>IABC Global Meetings Concept Refined</a:t>
            </a:r>
          </a:p>
        </p:txBody>
      </p:sp>
      <p:sp>
        <p:nvSpPr>
          <p:cNvPr id="8" name="Rectangle 7">
            <a:extLst>
              <a:ext uri="{FF2B5EF4-FFF2-40B4-BE49-F238E27FC236}">
                <a16:creationId xmlns:a16="http://schemas.microsoft.com/office/drawing/2014/main" id="{27343CFC-CCDB-7382-C383-95E1E6E8D49F}"/>
              </a:ext>
            </a:extLst>
          </p:cNvPr>
          <p:cNvSpPr/>
          <p:nvPr/>
        </p:nvSpPr>
        <p:spPr>
          <a:xfrm>
            <a:off x="1336433" y="6104686"/>
            <a:ext cx="10855567" cy="776377"/>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IABC-full-logos.ai">
            <a:extLst>
              <a:ext uri="{FF2B5EF4-FFF2-40B4-BE49-F238E27FC236}">
                <a16:creationId xmlns:a16="http://schemas.microsoft.com/office/drawing/2014/main" id="{210D11B2-1553-91C5-C349-C372B7F99F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76" t="31829" r="74566" b="35234"/>
          <a:stretch/>
        </p:blipFill>
        <p:spPr>
          <a:xfrm>
            <a:off x="67512" y="6080391"/>
            <a:ext cx="655608" cy="703642"/>
          </a:xfrm>
          <a:prstGeom prst="rect">
            <a:avLst/>
          </a:prstGeom>
        </p:spPr>
      </p:pic>
      <p:sp>
        <p:nvSpPr>
          <p:cNvPr id="11" name="Title 4">
            <a:extLst>
              <a:ext uri="{FF2B5EF4-FFF2-40B4-BE49-F238E27FC236}">
                <a16:creationId xmlns:a16="http://schemas.microsoft.com/office/drawing/2014/main" id="{6C1898A3-F785-67F3-9783-EF9CF0755443}"/>
              </a:ext>
            </a:extLst>
          </p:cNvPr>
          <p:cNvSpPr>
            <a:spLocks noGrp="1"/>
          </p:cNvSpPr>
          <p:nvPr>
            <p:ph type="title"/>
          </p:nvPr>
        </p:nvSpPr>
        <p:spPr>
          <a:xfrm>
            <a:off x="838200" y="674177"/>
            <a:ext cx="10515600" cy="1325563"/>
          </a:xfrm>
        </p:spPr>
        <p:txBody>
          <a:bodyPr/>
          <a:lstStyle/>
          <a:p>
            <a:r>
              <a:rPr lang="en-US" dirty="0"/>
              <a:t>Setting a Standard of Excellence Since 1970</a:t>
            </a:r>
          </a:p>
        </p:txBody>
      </p:sp>
      <p:sp>
        <p:nvSpPr>
          <p:cNvPr id="12" name="Content Placeholder 5">
            <a:extLst>
              <a:ext uri="{FF2B5EF4-FFF2-40B4-BE49-F238E27FC236}">
                <a16:creationId xmlns:a16="http://schemas.microsoft.com/office/drawing/2014/main" id="{A3AA923A-C20F-73FC-5F83-DC5E1AAC48D8}"/>
              </a:ext>
            </a:extLst>
          </p:cNvPr>
          <p:cNvSpPr>
            <a:spLocks noGrp="1"/>
          </p:cNvSpPr>
          <p:nvPr>
            <p:ph idx="1"/>
          </p:nvPr>
        </p:nvSpPr>
        <p:spPr>
          <a:xfrm>
            <a:off x="838200" y="2080874"/>
            <a:ext cx="10515600" cy="4351338"/>
          </a:xfrm>
        </p:spPr>
        <p:txBody>
          <a:bodyPr>
            <a:normAutofit/>
          </a:bodyPr>
          <a:lstStyle/>
          <a:p>
            <a:pPr marL="0" indent="0">
              <a:buNone/>
            </a:pPr>
            <a:r>
              <a:rPr lang="en-US" sz="2400" dirty="0"/>
              <a:t>Since 1970, IABC has connected communicators around the world, setting a standard of excellence for the profession. As a global association, we provide members with access to the latest industry insights, educational resources, and certification programs, helping them stay current on emerging trends and evolving best practices. By sharing knowledge and connecting professionals across industries and continents, IABC ensures communicators remain relevant, skilled, and prepared to make an impact in today’s fast-changing world.</a:t>
            </a:r>
          </a:p>
        </p:txBody>
      </p:sp>
      <p:sp>
        <p:nvSpPr>
          <p:cNvPr id="13" name="Rectangle 12">
            <a:extLst>
              <a:ext uri="{FF2B5EF4-FFF2-40B4-BE49-F238E27FC236}">
                <a16:creationId xmlns:a16="http://schemas.microsoft.com/office/drawing/2014/main" id="{DEA6C163-B424-5D5B-EDC1-967E9E59902C}"/>
              </a:ext>
            </a:extLst>
          </p:cNvPr>
          <p:cNvSpPr/>
          <p:nvPr/>
        </p:nvSpPr>
        <p:spPr>
          <a:xfrm>
            <a:off x="0" y="6081623"/>
            <a:ext cx="10855567" cy="776377"/>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A close-up of a logo&#10;&#10;AI-generated content may be incorrect.">
            <a:extLst>
              <a:ext uri="{FF2B5EF4-FFF2-40B4-BE49-F238E27FC236}">
                <a16:creationId xmlns:a16="http://schemas.microsoft.com/office/drawing/2014/main" id="{214C506C-A168-8A5F-579E-CB81C53B15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7531" y="6124978"/>
            <a:ext cx="2839582" cy="689659"/>
          </a:xfrm>
          <a:prstGeom prst="rect">
            <a:avLst/>
          </a:prstGeom>
        </p:spPr>
      </p:pic>
    </p:spTree>
    <p:extLst>
      <p:ext uri="{BB962C8B-B14F-4D97-AF65-F5344CB8AC3E}">
        <p14:creationId xmlns:p14="http://schemas.microsoft.com/office/powerpoint/2010/main" val="1371491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D9304D-0ED0-C949-5210-548BCF67784E}"/>
              </a:ext>
            </a:extLst>
          </p:cNvPr>
          <p:cNvSpPr>
            <a:spLocks noGrp="1"/>
          </p:cNvSpPr>
          <p:nvPr>
            <p:ph type="ctrTitle"/>
          </p:nvPr>
        </p:nvSpPr>
        <p:spPr>
          <a:xfrm>
            <a:off x="294100" y="1863969"/>
            <a:ext cx="9144000" cy="2031184"/>
          </a:xfrm>
        </p:spPr>
        <p:txBody>
          <a:bodyPr>
            <a:normAutofit/>
          </a:bodyPr>
          <a:lstStyle/>
          <a:p>
            <a:r>
              <a:rPr lang="en-US" sz="6600" dirty="0"/>
              <a:t>Member Benefits </a:t>
            </a:r>
            <a:br>
              <a:rPr lang="en-US" sz="6600" dirty="0"/>
            </a:br>
            <a:r>
              <a:rPr lang="en-US" sz="6600" dirty="0"/>
              <a:t>and Value</a:t>
            </a:r>
          </a:p>
        </p:txBody>
      </p:sp>
      <p:sp>
        <p:nvSpPr>
          <p:cNvPr id="3" name="Rectangle 2">
            <a:extLst>
              <a:ext uri="{FF2B5EF4-FFF2-40B4-BE49-F238E27FC236}">
                <a16:creationId xmlns:a16="http://schemas.microsoft.com/office/drawing/2014/main" id="{71ABBF00-A934-15C5-6F50-41A6B5C97B67}"/>
              </a:ext>
            </a:extLst>
          </p:cNvPr>
          <p:cNvSpPr/>
          <p:nvPr/>
        </p:nvSpPr>
        <p:spPr>
          <a:xfrm>
            <a:off x="8743950" y="5962650"/>
            <a:ext cx="3248025" cy="7810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up of a logo&#10;&#10;AI-generated content may be incorrect.">
            <a:extLst>
              <a:ext uri="{FF2B5EF4-FFF2-40B4-BE49-F238E27FC236}">
                <a16:creationId xmlns:a16="http://schemas.microsoft.com/office/drawing/2014/main" id="{1D8F91FC-7C23-212A-5179-DB4BE8CC5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7998" y="6008345"/>
            <a:ext cx="2839582" cy="689659"/>
          </a:xfrm>
          <a:prstGeom prst="rect">
            <a:avLst/>
          </a:prstGeom>
        </p:spPr>
      </p:pic>
    </p:spTree>
    <p:extLst>
      <p:ext uri="{BB962C8B-B14F-4D97-AF65-F5344CB8AC3E}">
        <p14:creationId xmlns:p14="http://schemas.microsoft.com/office/powerpoint/2010/main" val="4037091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5B0E0-10AE-E8DB-FCFE-EAD498697A71}"/>
            </a:ext>
          </a:extLst>
        </p:cNvPr>
        <p:cNvGrpSpPr/>
        <p:nvPr/>
      </p:nvGrpSpPr>
      <p:grpSpPr>
        <a:xfrm>
          <a:off x="0" y="0"/>
          <a:ext cx="0" cy="0"/>
          <a:chOff x="0" y="0"/>
          <a:chExt cx="0" cy="0"/>
        </a:xfrm>
      </p:grpSpPr>
      <p:pic>
        <p:nvPicPr>
          <p:cNvPr id="19" name="Picture 18" descr="A blue circle with black letters&#10;&#10;AI-generated content may be incorrect.">
            <a:extLst>
              <a:ext uri="{FF2B5EF4-FFF2-40B4-BE49-F238E27FC236}">
                <a16:creationId xmlns:a16="http://schemas.microsoft.com/office/drawing/2014/main" id="{AE996DBB-F2D0-FE14-DD0A-E63E32AC646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061466" y="1572769"/>
            <a:ext cx="5030551" cy="5018715"/>
          </a:xfrm>
          <a:prstGeom prst="rect">
            <a:avLst/>
          </a:prstGeom>
        </p:spPr>
      </p:pic>
      <p:sp>
        <p:nvSpPr>
          <p:cNvPr id="9" name="Footer Placeholder 4">
            <a:extLst>
              <a:ext uri="{FF2B5EF4-FFF2-40B4-BE49-F238E27FC236}">
                <a16:creationId xmlns:a16="http://schemas.microsoft.com/office/drawing/2014/main" id="{043B4B9B-DD19-07D8-9878-A7991081A4B6}"/>
              </a:ext>
            </a:extLst>
          </p:cNvPr>
          <p:cNvSpPr>
            <a:spLocks noGrp="1"/>
          </p:cNvSpPr>
          <p:nvPr>
            <p:ph type="ftr" sz="quarter" idx="11"/>
          </p:nvPr>
        </p:nvSpPr>
        <p:spPr>
          <a:xfrm>
            <a:off x="6170644" y="6287246"/>
            <a:ext cx="5334001" cy="365125"/>
          </a:xfrm>
        </p:spPr>
        <p:txBody>
          <a:bodyPr/>
          <a:lstStyle/>
          <a:p>
            <a:pPr algn="r"/>
            <a:r>
              <a:rPr lang="en-US" sz="1100" dirty="0">
                <a:solidFill>
                  <a:schemeClr val="tx1"/>
                </a:solidFill>
                <a:latin typeface="Arial"/>
                <a:cs typeface="Arial"/>
              </a:rPr>
              <a:t>IABC Global Meetings Concept Refined</a:t>
            </a:r>
          </a:p>
        </p:txBody>
      </p:sp>
      <p:sp>
        <p:nvSpPr>
          <p:cNvPr id="8" name="Rectangle 7">
            <a:extLst>
              <a:ext uri="{FF2B5EF4-FFF2-40B4-BE49-F238E27FC236}">
                <a16:creationId xmlns:a16="http://schemas.microsoft.com/office/drawing/2014/main" id="{F234ED30-46BF-5325-0A09-9F3E5232A932}"/>
              </a:ext>
            </a:extLst>
          </p:cNvPr>
          <p:cNvSpPr/>
          <p:nvPr/>
        </p:nvSpPr>
        <p:spPr>
          <a:xfrm>
            <a:off x="-1" y="6081622"/>
            <a:ext cx="12191999" cy="776377"/>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IABC-full-logos.ai">
            <a:extLst>
              <a:ext uri="{FF2B5EF4-FFF2-40B4-BE49-F238E27FC236}">
                <a16:creationId xmlns:a16="http://schemas.microsoft.com/office/drawing/2014/main" id="{FC8289A3-BB6B-589D-5B3A-1C5B2C80E8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76" t="31829" r="74566" b="35234"/>
          <a:stretch/>
        </p:blipFill>
        <p:spPr>
          <a:xfrm>
            <a:off x="67512" y="6080391"/>
            <a:ext cx="655608" cy="703642"/>
          </a:xfrm>
          <a:prstGeom prst="rect">
            <a:avLst/>
          </a:prstGeom>
        </p:spPr>
      </p:pic>
      <p:sp>
        <p:nvSpPr>
          <p:cNvPr id="11" name="Title 4">
            <a:extLst>
              <a:ext uri="{FF2B5EF4-FFF2-40B4-BE49-F238E27FC236}">
                <a16:creationId xmlns:a16="http://schemas.microsoft.com/office/drawing/2014/main" id="{38B3C32A-D3DD-C652-0358-F628EA930D5A}"/>
              </a:ext>
            </a:extLst>
          </p:cNvPr>
          <p:cNvSpPr>
            <a:spLocks noGrp="1"/>
          </p:cNvSpPr>
          <p:nvPr>
            <p:ph type="title"/>
          </p:nvPr>
        </p:nvSpPr>
        <p:spPr>
          <a:xfrm>
            <a:off x="614934" y="365125"/>
            <a:ext cx="10515600" cy="1325563"/>
          </a:xfrm>
        </p:spPr>
        <p:txBody>
          <a:bodyPr>
            <a:normAutofit fontScale="90000"/>
          </a:bodyPr>
          <a:lstStyle/>
          <a:p>
            <a:r>
              <a:rPr lang="en-US" dirty="0"/>
              <a:t>IABC World Conference</a:t>
            </a:r>
            <a:br>
              <a:rPr lang="en-US" dirty="0"/>
            </a:br>
            <a:r>
              <a:rPr lang="en-US" sz="3600" b="0" dirty="0">
                <a:solidFill>
                  <a:schemeClr val="accent1"/>
                </a:solidFill>
              </a:rPr>
              <a:t>Experience the Premier Global Communications Event</a:t>
            </a:r>
          </a:p>
        </p:txBody>
      </p:sp>
      <p:sp>
        <p:nvSpPr>
          <p:cNvPr id="12" name="Content Placeholder 5">
            <a:extLst>
              <a:ext uri="{FF2B5EF4-FFF2-40B4-BE49-F238E27FC236}">
                <a16:creationId xmlns:a16="http://schemas.microsoft.com/office/drawing/2014/main" id="{2E3ABA6B-336C-624A-036E-788693CDEBE2}"/>
              </a:ext>
            </a:extLst>
          </p:cNvPr>
          <p:cNvSpPr>
            <a:spLocks noGrp="1"/>
          </p:cNvSpPr>
          <p:nvPr>
            <p:ph idx="1"/>
          </p:nvPr>
        </p:nvSpPr>
        <p:spPr>
          <a:xfrm>
            <a:off x="6170644" y="2293048"/>
            <a:ext cx="5886157" cy="3685762"/>
          </a:xfrm>
        </p:spPr>
        <p:txBody>
          <a:bodyPr>
            <a:normAutofit/>
          </a:bodyPr>
          <a:lstStyle/>
          <a:p>
            <a:pPr marL="0" indent="0">
              <a:buNone/>
            </a:pPr>
            <a:r>
              <a:rPr lang="en-US" sz="2400" dirty="0">
                <a:hlinkClick r:id="rId5"/>
              </a:rPr>
              <a:t>IABC World Conference</a:t>
            </a:r>
            <a:r>
              <a:rPr lang="en-US" sz="2400" dirty="0"/>
              <a:t> is our premier annual event, uniting communicators from around the world. Join us 14-16 June 2026, in Toronto to attend in-person sessions, workshops, and networking — with exclusive member discounts to advance your career.</a:t>
            </a:r>
          </a:p>
        </p:txBody>
      </p:sp>
      <p:pic>
        <p:nvPicPr>
          <p:cNvPr id="14" name="Picture 13" descr="A black background with pink and blue text&#10;&#10;AI-generated content may be incorrect.">
            <a:extLst>
              <a:ext uri="{FF2B5EF4-FFF2-40B4-BE49-F238E27FC236}">
                <a16:creationId xmlns:a16="http://schemas.microsoft.com/office/drawing/2014/main" id="{87AE0FAC-66F5-869C-842F-04EAD499F3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70463" y="5142325"/>
            <a:ext cx="3560071" cy="1478283"/>
          </a:xfrm>
          <a:prstGeom prst="rect">
            <a:avLst/>
          </a:prstGeom>
        </p:spPr>
      </p:pic>
      <p:pic>
        <p:nvPicPr>
          <p:cNvPr id="5" name="Picture 4">
            <a:extLst>
              <a:ext uri="{FF2B5EF4-FFF2-40B4-BE49-F238E27FC236}">
                <a16:creationId xmlns:a16="http://schemas.microsoft.com/office/drawing/2014/main" id="{44B4DD5B-FA5C-A5ED-B1CE-D4D9DE5D09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1467" y="519873"/>
            <a:ext cx="7232111" cy="7232111"/>
          </a:xfrm>
          <a:prstGeom prst="rect">
            <a:avLst/>
          </a:prstGeom>
        </p:spPr>
      </p:pic>
    </p:spTree>
    <p:extLst>
      <p:ext uri="{BB962C8B-B14F-4D97-AF65-F5344CB8AC3E}">
        <p14:creationId xmlns:p14="http://schemas.microsoft.com/office/powerpoint/2010/main" val="3299432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16FA0-AB5B-582C-CBAF-4E301A5A1B24}"/>
            </a:ext>
          </a:extLst>
        </p:cNvPr>
        <p:cNvGrpSpPr/>
        <p:nvPr/>
      </p:nvGrpSpPr>
      <p:grpSpPr>
        <a:xfrm>
          <a:off x="0" y="0"/>
          <a:ext cx="0" cy="0"/>
          <a:chOff x="0" y="0"/>
          <a:chExt cx="0" cy="0"/>
        </a:xfrm>
      </p:grpSpPr>
      <p:pic>
        <p:nvPicPr>
          <p:cNvPr id="4" name="Picture 3" descr="A blue circle with black letters&#10;&#10;AI-generated content may be incorrect.">
            <a:extLst>
              <a:ext uri="{FF2B5EF4-FFF2-40B4-BE49-F238E27FC236}">
                <a16:creationId xmlns:a16="http://schemas.microsoft.com/office/drawing/2014/main" id="{E8BCBA30-5BCB-A6D0-6E2A-EFB42E768970}"/>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216698" y="1902512"/>
            <a:ext cx="4805468" cy="4794161"/>
          </a:xfrm>
          <a:prstGeom prst="rect">
            <a:avLst/>
          </a:prstGeom>
        </p:spPr>
      </p:pic>
      <p:sp>
        <p:nvSpPr>
          <p:cNvPr id="9" name="Footer Placeholder 4">
            <a:extLst>
              <a:ext uri="{FF2B5EF4-FFF2-40B4-BE49-F238E27FC236}">
                <a16:creationId xmlns:a16="http://schemas.microsoft.com/office/drawing/2014/main" id="{36090F6E-221E-8A78-6A6F-6E9EAABF4361}"/>
              </a:ext>
            </a:extLst>
          </p:cNvPr>
          <p:cNvSpPr>
            <a:spLocks noGrp="1"/>
          </p:cNvSpPr>
          <p:nvPr>
            <p:ph type="ftr" sz="quarter" idx="11"/>
          </p:nvPr>
        </p:nvSpPr>
        <p:spPr>
          <a:xfrm>
            <a:off x="6170644" y="6287246"/>
            <a:ext cx="5334001" cy="365125"/>
          </a:xfrm>
        </p:spPr>
        <p:txBody>
          <a:bodyPr/>
          <a:lstStyle/>
          <a:p>
            <a:pPr algn="r"/>
            <a:r>
              <a:rPr lang="en-US" sz="1100" dirty="0">
                <a:solidFill>
                  <a:schemeClr val="tx1"/>
                </a:solidFill>
                <a:latin typeface="Arial"/>
                <a:cs typeface="Arial"/>
              </a:rPr>
              <a:t>IABC Global Meetings Concept Refined</a:t>
            </a:r>
          </a:p>
        </p:txBody>
      </p:sp>
      <p:sp>
        <p:nvSpPr>
          <p:cNvPr id="8" name="Rectangle 7">
            <a:extLst>
              <a:ext uri="{FF2B5EF4-FFF2-40B4-BE49-F238E27FC236}">
                <a16:creationId xmlns:a16="http://schemas.microsoft.com/office/drawing/2014/main" id="{6B5AD9E8-94DE-C809-DEA3-99DA1365562D}"/>
              </a:ext>
            </a:extLst>
          </p:cNvPr>
          <p:cNvSpPr/>
          <p:nvPr/>
        </p:nvSpPr>
        <p:spPr>
          <a:xfrm>
            <a:off x="-1" y="6081622"/>
            <a:ext cx="12191999" cy="776377"/>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IABC-full-logos.ai">
            <a:extLst>
              <a:ext uri="{FF2B5EF4-FFF2-40B4-BE49-F238E27FC236}">
                <a16:creationId xmlns:a16="http://schemas.microsoft.com/office/drawing/2014/main" id="{17B97B07-390E-234A-8CEC-1260236C44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76" t="31829" r="74566" b="35234"/>
          <a:stretch/>
        </p:blipFill>
        <p:spPr>
          <a:xfrm>
            <a:off x="67512" y="6080391"/>
            <a:ext cx="655608" cy="703642"/>
          </a:xfrm>
          <a:prstGeom prst="rect">
            <a:avLst/>
          </a:prstGeom>
        </p:spPr>
      </p:pic>
      <p:sp>
        <p:nvSpPr>
          <p:cNvPr id="11" name="Title 4">
            <a:extLst>
              <a:ext uri="{FF2B5EF4-FFF2-40B4-BE49-F238E27FC236}">
                <a16:creationId xmlns:a16="http://schemas.microsoft.com/office/drawing/2014/main" id="{840D4F53-6E9A-B813-2FD6-889865340029}"/>
              </a:ext>
            </a:extLst>
          </p:cNvPr>
          <p:cNvSpPr>
            <a:spLocks noGrp="1"/>
          </p:cNvSpPr>
          <p:nvPr>
            <p:ph type="title"/>
          </p:nvPr>
        </p:nvSpPr>
        <p:spPr>
          <a:xfrm>
            <a:off x="838200" y="365125"/>
            <a:ext cx="10515600" cy="1325563"/>
          </a:xfrm>
        </p:spPr>
        <p:txBody>
          <a:bodyPr>
            <a:normAutofit/>
          </a:bodyPr>
          <a:lstStyle/>
          <a:p>
            <a:r>
              <a:rPr lang="en-US" dirty="0"/>
              <a:t>Advance Your Skills On Demand</a:t>
            </a:r>
            <a:br>
              <a:rPr lang="en-US" dirty="0"/>
            </a:br>
            <a:r>
              <a:rPr lang="en-US" sz="3600" b="0" dirty="0">
                <a:solidFill>
                  <a:schemeClr val="accent1"/>
                </a:solidFill>
              </a:rPr>
              <a:t>Learn Anytime, Anywhere</a:t>
            </a:r>
          </a:p>
        </p:txBody>
      </p:sp>
      <p:sp>
        <p:nvSpPr>
          <p:cNvPr id="12" name="Content Placeholder 5">
            <a:extLst>
              <a:ext uri="{FF2B5EF4-FFF2-40B4-BE49-F238E27FC236}">
                <a16:creationId xmlns:a16="http://schemas.microsoft.com/office/drawing/2014/main" id="{2C2D8739-DCA1-59F1-2B32-9D9E9D21467F}"/>
              </a:ext>
            </a:extLst>
          </p:cNvPr>
          <p:cNvSpPr>
            <a:spLocks noGrp="1"/>
          </p:cNvSpPr>
          <p:nvPr>
            <p:ph idx="1"/>
          </p:nvPr>
        </p:nvSpPr>
        <p:spPr>
          <a:xfrm>
            <a:off x="6170644" y="1987349"/>
            <a:ext cx="6125308" cy="3942129"/>
          </a:xfrm>
        </p:spPr>
        <p:txBody>
          <a:bodyPr>
            <a:normAutofit/>
          </a:bodyPr>
          <a:lstStyle/>
          <a:p>
            <a:pPr marL="0" indent="0">
              <a:buNone/>
            </a:pPr>
            <a:r>
              <a:rPr lang="en-US" sz="2400" dirty="0">
                <a:hlinkClick r:id="rId5"/>
              </a:rPr>
              <a:t>IABC On Demand </a:t>
            </a:r>
            <a:r>
              <a:rPr lang="en-US" sz="2400" dirty="0"/>
              <a:t>gives members access to online courses on topics like strategic communication, storytelling, and digital engagement. </a:t>
            </a:r>
          </a:p>
          <a:p>
            <a:pPr marL="0" indent="0">
              <a:buNone/>
            </a:pPr>
            <a:endParaRPr lang="en-US" sz="2400" dirty="0"/>
          </a:p>
          <a:p>
            <a:pPr marL="0" indent="0">
              <a:buNone/>
            </a:pPr>
            <a:r>
              <a:rPr lang="en-US" sz="2400" dirty="0"/>
              <a:t>Members also receive discounts on live trainings, including </a:t>
            </a:r>
            <a:r>
              <a:rPr lang="en-US" sz="2400" dirty="0">
                <a:hlinkClick r:id="rId6"/>
              </a:rPr>
              <a:t>Master Classes</a:t>
            </a:r>
            <a:r>
              <a:rPr lang="en-US" sz="2400" dirty="0"/>
              <a:t> on leadership and crisis communication, for continuous professional development.</a:t>
            </a:r>
          </a:p>
        </p:txBody>
      </p:sp>
      <p:pic>
        <p:nvPicPr>
          <p:cNvPr id="3" name="Picture 2" descr="A group of women talking&#10;&#10;AI-generated content may be incorrect.">
            <a:extLst>
              <a:ext uri="{FF2B5EF4-FFF2-40B4-BE49-F238E27FC236}">
                <a16:creationId xmlns:a16="http://schemas.microsoft.com/office/drawing/2014/main" id="{D3F7B02F-6FBA-E9D5-654B-0BFAC56295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4163" y="1080660"/>
            <a:ext cx="6858000" cy="6858000"/>
          </a:xfrm>
          <a:prstGeom prst="rect">
            <a:avLst/>
          </a:prstGeom>
        </p:spPr>
      </p:pic>
    </p:spTree>
    <p:extLst>
      <p:ext uri="{BB962C8B-B14F-4D97-AF65-F5344CB8AC3E}">
        <p14:creationId xmlns:p14="http://schemas.microsoft.com/office/powerpoint/2010/main" val="2294058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CDC72-2D95-237D-8665-2E167437A186}"/>
            </a:ext>
          </a:extLst>
        </p:cNvPr>
        <p:cNvGrpSpPr/>
        <p:nvPr/>
      </p:nvGrpSpPr>
      <p:grpSpPr>
        <a:xfrm>
          <a:off x="0" y="0"/>
          <a:ext cx="0" cy="0"/>
          <a:chOff x="0" y="0"/>
          <a:chExt cx="0" cy="0"/>
        </a:xfrm>
      </p:grpSpPr>
      <p:pic>
        <p:nvPicPr>
          <p:cNvPr id="14" name="Picture 13" descr="A blue circle with black letters&#10;&#10;AI-generated content may be incorrect.">
            <a:extLst>
              <a:ext uri="{FF2B5EF4-FFF2-40B4-BE49-F238E27FC236}">
                <a16:creationId xmlns:a16="http://schemas.microsoft.com/office/drawing/2014/main" id="{096B7DA5-7F95-8496-587F-64231F0080F6}"/>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202292" y="3206418"/>
            <a:ext cx="3976562" cy="3967205"/>
          </a:xfrm>
          <a:prstGeom prst="rect">
            <a:avLst/>
          </a:prstGeom>
        </p:spPr>
      </p:pic>
      <p:sp>
        <p:nvSpPr>
          <p:cNvPr id="2" name="Title 1">
            <a:extLst>
              <a:ext uri="{FF2B5EF4-FFF2-40B4-BE49-F238E27FC236}">
                <a16:creationId xmlns:a16="http://schemas.microsoft.com/office/drawing/2014/main" id="{EEC8FE96-CEC4-3E1F-A154-0D535216C2F0}"/>
              </a:ext>
            </a:extLst>
          </p:cNvPr>
          <p:cNvSpPr>
            <a:spLocks noGrp="1"/>
          </p:cNvSpPr>
          <p:nvPr>
            <p:ph type="title"/>
          </p:nvPr>
        </p:nvSpPr>
        <p:spPr>
          <a:xfrm>
            <a:off x="421045" y="-108647"/>
            <a:ext cx="12170691" cy="1600200"/>
          </a:xfrm>
        </p:spPr>
        <p:txBody>
          <a:bodyPr>
            <a:normAutofit fontScale="90000"/>
          </a:bodyPr>
          <a:lstStyle/>
          <a:p>
            <a:r>
              <a:rPr lang="en-US" sz="4900" b="1" dirty="0"/>
              <a:t>IABC’s Official Online Publication, Catalyst</a:t>
            </a:r>
            <a:br>
              <a:rPr lang="en-US" sz="5400" dirty="0"/>
            </a:br>
            <a:r>
              <a:rPr lang="en-US" sz="4000" dirty="0">
                <a:solidFill>
                  <a:schemeClr val="accent1"/>
                </a:solidFill>
              </a:rPr>
              <a:t>Stay Informed and Ahead of Trends</a:t>
            </a:r>
            <a:endParaRPr lang="en-US" sz="4000" b="0" dirty="0">
              <a:solidFill>
                <a:schemeClr val="accent1"/>
              </a:solidFill>
            </a:endParaRPr>
          </a:p>
        </p:txBody>
      </p:sp>
      <p:pic>
        <p:nvPicPr>
          <p:cNvPr id="8" name="Picture 7" descr="A person in a white shirt and tie&#10;&#10;AI-generated content may be incorrect.">
            <a:hlinkClick r:id="rId4"/>
            <a:extLst>
              <a:ext uri="{FF2B5EF4-FFF2-40B4-BE49-F238E27FC236}">
                <a16:creationId xmlns:a16="http://schemas.microsoft.com/office/drawing/2014/main" id="{689F2E53-985B-DA6B-8846-C98922FCED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1369" y="2844246"/>
            <a:ext cx="3967205" cy="3967205"/>
          </a:xfrm>
          <a:prstGeom prst="rect">
            <a:avLst/>
          </a:prstGeom>
        </p:spPr>
      </p:pic>
      <p:sp>
        <p:nvSpPr>
          <p:cNvPr id="12" name="TextBox 11">
            <a:extLst>
              <a:ext uri="{FF2B5EF4-FFF2-40B4-BE49-F238E27FC236}">
                <a16:creationId xmlns:a16="http://schemas.microsoft.com/office/drawing/2014/main" id="{8F65E487-7E35-DC41-E131-B558BDC6E035}"/>
              </a:ext>
            </a:extLst>
          </p:cNvPr>
          <p:cNvSpPr txBox="1"/>
          <p:nvPr/>
        </p:nvSpPr>
        <p:spPr>
          <a:xfrm>
            <a:off x="421045" y="1491553"/>
            <a:ext cx="10833109" cy="1569660"/>
          </a:xfrm>
          <a:prstGeom prst="rect">
            <a:avLst/>
          </a:prstGeom>
          <a:noFill/>
        </p:spPr>
        <p:txBody>
          <a:bodyPr wrap="square">
            <a:spAutoFit/>
          </a:bodyPr>
          <a:lstStyle/>
          <a:p>
            <a:r>
              <a:rPr lang="en-US" sz="2400" dirty="0">
                <a:hlinkClick r:id="rId6"/>
              </a:rPr>
              <a:t>Catalyst</a:t>
            </a:r>
            <a:r>
              <a:rPr lang="en-US" sz="2400" dirty="0"/>
              <a:t> delivers insights and thought leadership through the newsletter and online articles. Members get full access to member-only content, including case studies, </a:t>
            </a:r>
            <a:r>
              <a:rPr lang="en-US" sz="2400" dirty="0">
                <a:hlinkClick r:id="rId7"/>
              </a:rPr>
              <a:t>PodCatalyst</a:t>
            </a:r>
            <a:r>
              <a:rPr lang="en-US" sz="2400" dirty="0"/>
              <a:t> episodes, and other resources to stay relevant and make an impact.</a:t>
            </a:r>
          </a:p>
        </p:txBody>
      </p:sp>
      <p:pic>
        <p:nvPicPr>
          <p:cNvPr id="15" name="Picture 14" descr="A person sitting at a table using a computer&#10;&#10;AI-generated content may be incorrect.">
            <a:hlinkClick r:id="rId8"/>
            <a:extLst>
              <a:ext uri="{FF2B5EF4-FFF2-40B4-BE49-F238E27FC236}">
                <a16:creationId xmlns:a16="http://schemas.microsoft.com/office/drawing/2014/main" id="{154CB209-38A3-5562-F3D5-5ACFAA0F5C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58642" y="2902375"/>
            <a:ext cx="3967205" cy="3967205"/>
          </a:xfrm>
          <a:prstGeom prst="rect">
            <a:avLst/>
          </a:prstGeom>
        </p:spPr>
      </p:pic>
    </p:spTree>
    <p:extLst>
      <p:ext uri="{BB962C8B-B14F-4D97-AF65-F5344CB8AC3E}">
        <p14:creationId xmlns:p14="http://schemas.microsoft.com/office/powerpoint/2010/main" val="1776256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E44B1-DD0B-2A3C-6A76-309A2C3A5D03}"/>
            </a:ext>
          </a:extLst>
        </p:cNvPr>
        <p:cNvGrpSpPr/>
        <p:nvPr/>
      </p:nvGrpSpPr>
      <p:grpSpPr>
        <a:xfrm>
          <a:off x="0" y="0"/>
          <a:ext cx="0" cy="0"/>
          <a:chOff x="0" y="0"/>
          <a:chExt cx="0" cy="0"/>
        </a:xfrm>
      </p:grpSpPr>
      <p:pic>
        <p:nvPicPr>
          <p:cNvPr id="14" name="Picture 13" descr="A blue circle with black letters&#10;&#10;AI-generated content may be incorrect.">
            <a:extLst>
              <a:ext uri="{FF2B5EF4-FFF2-40B4-BE49-F238E27FC236}">
                <a16:creationId xmlns:a16="http://schemas.microsoft.com/office/drawing/2014/main" id="{EF62BE97-41D1-A43F-620C-BD76D15A7C87}"/>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7411315" y="-376869"/>
            <a:ext cx="5066645" cy="5054724"/>
          </a:xfrm>
          <a:prstGeom prst="rect">
            <a:avLst/>
          </a:prstGeom>
        </p:spPr>
      </p:pic>
      <p:sp>
        <p:nvSpPr>
          <p:cNvPr id="8" name="Rectangle 7">
            <a:extLst>
              <a:ext uri="{FF2B5EF4-FFF2-40B4-BE49-F238E27FC236}">
                <a16:creationId xmlns:a16="http://schemas.microsoft.com/office/drawing/2014/main" id="{3A3D7BEA-9657-B774-7C0E-97E34E08EF4D}"/>
              </a:ext>
            </a:extLst>
          </p:cNvPr>
          <p:cNvSpPr/>
          <p:nvPr/>
        </p:nvSpPr>
        <p:spPr>
          <a:xfrm>
            <a:off x="1" y="6123631"/>
            <a:ext cx="12191999" cy="776377"/>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IABC-full-logos.ai">
            <a:extLst>
              <a:ext uri="{FF2B5EF4-FFF2-40B4-BE49-F238E27FC236}">
                <a16:creationId xmlns:a16="http://schemas.microsoft.com/office/drawing/2014/main" id="{07AB56D4-2E82-814E-45D0-C4C08D67AE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76" t="31829" r="74566" b="35234"/>
          <a:stretch/>
        </p:blipFill>
        <p:spPr>
          <a:xfrm>
            <a:off x="67512" y="6080391"/>
            <a:ext cx="655608" cy="703642"/>
          </a:xfrm>
          <a:prstGeom prst="rect">
            <a:avLst/>
          </a:prstGeom>
        </p:spPr>
      </p:pic>
      <p:sp>
        <p:nvSpPr>
          <p:cNvPr id="11" name="Title 4">
            <a:extLst>
              <a:ext uri="{FF2B5EF4-FFF2-40B4-BE49-F238E27FC236}">
                <a16:creationId xmlns:a16="http://schemas.microsoft.com/office/drawing/2014/main" id="{ECE3B43D-6D8B-6C24-1AD1-3B7218998B4B}"/>
              </a:ext>
            </a:extLst>
          </p:cNvPr>
          <p:cNvSpPr>
            <a:spLocks noGrp="1"/>
          </p:cNvSpPr>
          <p:nvPr>
            <p:ph type="title"/>
          </p:nvPr>
        </p:nvSpPr>
        <p:spPr>
          <a:xfrm>
            <a:off x="838199" y="365125"/>
            <a:ext cx="10809849" cy="1325563"/>
          </a:xfrm>
        </p:spPr>
        <p:txBody>
          <a:bodyPr>
            <a:normAutofit/>
          </a:bodyPr>
          <a:lstStyle/>
          <a:p>
            <a:r>
              <a:rPr lang="en-US" dirty="0"/>
              <a:t>Build Community</a:t>
            </a:r>
            <a:br>
              <a:rPr lang="en-US" dirty="0"/>
            </a:br>
            <a:r>
              <a:rPr lang="en-US" sz="3600" b="0" dirty="0">
                <a:solidFill>
                  <a:schemeClr val="accent1"/>
                </a:solidFill>
              </a:rPr>
              <a:t>Connect Locally, Lead Globally</a:t>
            </a:r>
          </a:p>
        </p:txBody>
      </p:sp>
      <p:sp>
        <p:nvSpPr>
          <p:cNvPr id="12" name="Content Placeholder 5">
            <a:extLst>
              <a:ext uri="{FF2B5EF4-FFF2-40B4-BE49-F238E27FC236}">
                <a16:creationId xmlns:a16="http://schemas.microsoft.com/office/drawing/2014/main" id="{E50598E3-F32E-56F2-7C64-34BE01F64984}"/>
              </a:ext>
            </a:extLst>
          </p:cNvPr>
          <p:cNvSpPr>
            <a:spLocks noGrp="1"/>
          </p:cNvSpPr>
          <p:nvPr>
            <p:ph idx="1"/>
          </p:nvPr>
        </p:nvSpPr>
        <p:spPr>
          <a:xfrm>
            <a:off x="838200" y="1825625"/>
            <a:ext cx="10515600" cy="2999593"/>
          </a:xfrm>
        </p:spPr>
        <p:txBody>
          <a:bodyPr>
            <a:normAutofit/>
          </a:bodyPr>
          <a:lstStyle/>
          <a:p>
            <a:pPr marL="0" indent="0">
              <a:buNone/>
            </a:pPr>
            <a:r>
              <a:rPr lang="en-US" sz="2400" dirty="0"/>
              <a:t>IABC membership gives you access to a vibrant global network of communication professionals. </a:t>
            </a:r>
          </a:p>
        </p:txBody>
      </p:sp>
      <p:sp>
        <p:nvSpPr>
          <p:cNvPr id="5" name="Rectangle 3">
            <a:extLst>
              <a:ext uri="{FF2B5EF4-FFF2-40B4-BE49-F238E27FC236}">
                <a16:creationId xmlns:a16="http://schemas.microsoft.com/office/drawing/2014/main" id="{DE57EEDA-A041-B90F-86C7-31B09C08D65F}"/>
              </a:ext>
            </a:extLst>
          </p:cNvPr>
          <p:cNvSpPr>
            <a:spLocks noChangeArrowheads="1"/>
          </p:cNvSpPr>
          <p:nvPr/>
        </p:nvSpPr>
        <p:spPr bwMode="auto">
          <a:xfrm>
            <a:off x="838200" y="3047989"/>
            <a:ext cx="6125308"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Arial" panose="020B0604020202020204" pitchFamily="34" charset="0"/>
                <a:hlinkClick r:id="rId5"/>
              </a:rPr>
              <a:t>Participate in Local Chapter Events</a:t>
            </a:r>
            <a:r>
              <a:rPr kumimoji="0" lang="en-US" altLang="en-US" sz="2000" b="1" i="0" u="none" strike="noStrike" cap="none" normalizeH="0" baseline="0" dirty="0">
                <a:ln>
                  <a:noFill/>
                </a:ln>
                <a:solidFill>
                  <a:schemeClr val="tx1"/>
                </a:solidFill>
                <a:effectLst/>
                <a:latin typeface="Arial" panose="020B0604020202020204" pitchFamily="34" charset="0"/>
              </a:rPr>
              <a:t>:</a:t>
            </a:r>
            <a:r>
              <a:rPr kumimoji="0" lang="en-US" altLang="en-US" sz="2000" b="0" i="0" u="none" strike="noStrike" cap="none" normalizeH="0" baseline="0" dirty="0">
                <a:ln>
                  <a:noFill/>
                </a:ln>
                <a:solidFill>
                  <a:schemeClr val="tx1"/>
                </a:solidFill>
                <a:effectLst/>
                <a:latin typeface="Arial" panose="020B0604020202020204" pitchFamily="34" charset="0"/>
              </a:rPr>
              <a:t> Exchange ideas and connect with peers in your area</a:t>
            </a:r>
          </a:p>
          <a:p>
            <a:pPr marR="0" lvl="0" algn="l" defTabSz="914400" rtl="0" eaLnBrk="0" fontAlgn="base" latinLnBrk="0" hangingPunct="0">
              <a:lnSpc>
                <a:spcPct val="100000"/>
              </a:lnSpc>
              <a:spcBef>
                <a:spcPct val="0"/>
              </a:spcBef>
              <a:spcAft>
                <a:spcPct val="0"/>
              </a:spcAft>
              <a:buClrTx/>
              <a:buSzTx/>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Arial" panose="020B0604020202020204" pitchFamily="34" charset="0"/>
                <a:hlinkClick r:id="rId6"/>
              </a:rPr>
              <a:t>Join Shared Interest Group (SIG) Gatherings</a:t>
            </a:r>
            <a:r>
              <a:rPr kumimoji="0" lang="en-US" altLang="en-US" sz="2000" b="1" i="0" u="none" strike="noStrike" cap="none" normalizeH="0" baseline="0" dirty="0">
                <a:ln>
                  <a:noFill/>
                </a:ln>
                <a:solidFill>
                  <a:schemeClr val="tx1"/>
                </a:solidFill>
                <a:effectLst/>
                <a:latin typeface="Arial" panose="020B0604020202020204" pitchFamily="34" charset="0"/>
              </a:rPr>
              <a:t>:</a:t>
            </a:r>
            <a:r>
              <a:rPr kumimoji="0" lang="en-US" altLang="en-US" sz="2000" b="0" i="0" u="none" strike="noStrike" cap="none" normalizeH="0" baseline="0" dirty="0">
                <a:ln>
                  <a:noFill/>
                </a:ln>
                <a:solidFill>
                  <a:schemeClr val="tx1"/>
                </a:solidFill>
                <a:effectLst/>
                <a:latin typeface="Arial" panose="020B0604020202020204" pitchFamily="34" charset="0"/>
              </a:rPr>
              <a:t> Gain mentorship and collaborate with professionals who share your interests</a:t>
            </a:r>
          </a:p>
        </p:txBody>
      </p:sp>
      <p:sp>
        <p:nvSpPr>
          <p:cNvPr id="15" name="Rectangle 14">
            <a:extLst>
              <a:ext uri="{FF2B5EF4-FFF2-40B4-BE49-F238E27FC236}">
                <a16:creationId xmlns:a16="http://schemas.microsoft.com/office/drawing/2014/main" id="{75A1A1E0-6224-9A9E-2D76-5021E7DB005A}"/>
              </a:ext>
            </a:extLst>
          </p:cNvPr>
          <p:cNvSpPr/>
          <p:nvPr/>
        </p:nvSpPr>
        <p:spPr>
          <a:xfrm>
            <a:off x="1" y="6166871"/>
            <a:ext cx="942340" cy="776377"/>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5769C02-E89B-4165-7228-014297C0170E}"/>
              </a:ext>
            </a:extLst>
          </p:cNvPr>
          <p:cNvSpPr txBox="1"/>
          <p:nvPr/>
        </p:nvSpPr>
        <p:spPr>
          <a:xfrm>
            <a:off x="67512" y="6229131"/>
            <a:ext cx="6358598" cy="461665"/>
          </a:xfrm>
          <a:prstGeom prst="rect">
            <a:avLst/>
          </a:prstGeom>
          <a:noFill/>
        </p:spPr>
        <p:txBody>
          <a:bodyPr wrap="square" rtlCol="0">
            <a:spAutoFit/>
          </a:bodyPr>
          <a:lstStyle/>
          <a:p>
            <a:r>
              <a:rPr lang="en-US" sz="2400" b="1" dirty="0"/>
              <a:t>Find your </a:t>
            </a:r>
            <a:r>
              <a:rPr lang="en-US" sz="2400" b="1" dirty="0">
                <a:hlinkClick r:id="rId7"/>
              </a:rPr>
              <a:t>local IABC Chapter Region here</a:t>
            </a:r>
            <a:r>
              <a:rPr lang="en-US" sz="2400" b="1" dirty="0"/>
              <a:t>.</a:t>
            </a:r>
          </a:p>
        </p:txBody>
      </p:sp>
      <p:pic>
        <p:nvPicPr>
          <p:cNvPr id="3" name="Picture 2">
            <a:extLst>
              <a:ext uri="{FF2B5EF4-FFF2-40B4-BE49-F238E27FC236}">
                <a16:creationId xmlns:a16="http://schemas.microsoft.com/office/drawing/2014/main" id="{31E2CBD6-4443-E74B-EA51-E0BEC7E888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26110" y="804424"/>
            <a:ext cx="6992937" cy="6992937"/>
          </a:xfrm>
          <a:prstGeom prst="rect">
            <a:avLst/>
          </a:prstGeom>
        </p:spPr>
      </p:pic>
    </p:spTree>
    <p:extLst>
      <p:ext uri="{BB962C8B-B14F-4D97-AF65-F5344CB8AC3E}">
        <p14:creationId xmlns:p14="http://schemas.microsoft.com/office/powerpoint/2010/main" val="2608349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65572-A9D6-2B1A-0558-E04DD310EC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813991-5147-854F-E28E-A1E367DB83C3}"/>
              </a:ext>
            </a:extLst>
          </p:cNvPr>
          <p:cNvSpPr>
            <a:spLocks noGrp="1"/>
          </p:cNvSpPr>
          <p:nvPr>
            <p:ph type="title"/>
          </p:nvPr>
        </p:nvSpPr>
        <p:spPr>
          <a:xfrm>
            <a:off x="222946" y="-433986"/>
            <a:ext cx="11746107" cy="1600200"/>
          </a:xfrm>
        </p:spPr>
        <p:txBody>
          <a:bodyPr>
            <a:normAutofit/>
          </a:bodyPr>
          <a:lstStyle/>
          <a:p>
            <a:r>
              <a:rPr lang="en-US" sz="4900" b="1" dirty="0"/>
              <a:t>Find Your IABC Membership Match</a:t>
            </a:r>
            <a:endParaRPr lang="en-US" sz="4000" b="0" dirty="0"/>
          </a:p>
        </p:txBody>
      </p:sp>
      <p:pic>
        <p:nvPicPr>
          <p:cNvPr id="14" name="Picture 13" descr="A blue circle with black letters&#10;&#10;AI-generated content may be incorrect.">
            <a:extLst>
              <a:ext uri="{FF2B5EF4-FFF2-40B4-BE49-F238E27FC236}">
                <a16:creationId xmlns:a16="http://schemas.microsoft.com/office/drawing/2014/main" id="{FFA801F5-0B1E-DDCA-B054-133F489B72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1957" y="4656406"/>
            <a:ext cx="1969712" cy="1965078"/>
          </a:xfrm>
          <a:prstGeom prst="rect">
            <a:avLst/>
          </a:prstGeom>
        </p:spPr>
      </p:pic>
      <p:pic>
        <p:nvPicPr>
          <p:cNvPr id="21" name="Picture 20" descr="A screenshot of a computer screen&#10;&#10;AI-generated content may be incorrect.">
            <a:extLst>
              <a:ext uri="{FF2B5EF4-FFF2-40B4-BE49-F238E27FC236}">
                <a16:creationId xmlns:a16="http://schemas.microsoft.com/office/drawing/2014/main" id="{9219ABC6-7726-977F-94AA-B6A9988DFB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312" y="1378857"/>
            <a:ext cx="13046623" cy="5479143"/>
          </a:xfrm>
          <a:prstGeom prst="rect">
            <a:avLst/>
          </a:prstGeom>
        </p:spPr>
      </p:pic>
    </p:spTree>
    <p:extLst>
      <p:ext uri="{BB962C8B-B14F-4D97-AF65-F5344CB8AC3E}">
        <p14:creationId xmlns:p14="http://schemas.microsoft.com/office/powerpoint/2010/main" val="2649260912"/>
      </p:ext>
    </p:extLst>
  </p:cSld>
  <p:clrMapOvr>
    <a:masterClrMapping/>
  </p:clrMapOvr>
</p:sld>
</file>

<file path=ppt/theme/theme1.xml><?xml version="1.0" encoding="utf-8"?>
<a:theme xmlns:a="http://schemas.openxmlformats.org/drawingml/2006/main" name="Office Theme">
  <a:themeElements>
    <a:clrScheme name="IABC">
      <a:dk1>
        <a:srgbClr val="0A1436"/>
      </a:dk1>
      <a:lt1>
        <a:sysClr val="window" lastClr="FFFFFF"/>
      </a:lt1>
      <a:dk2>
        <a:srgbClr val="0B5C9D"/>
      </a:dk2>
      <a:lt2>
        <a:srgbClr val="E8E8E8"/>
      </a:lt2>
      <a:accent1>
        <a:srgbClr val="14A694"/>
      </a:accent1>
      <a:accent2>
        <a:srgbClr val="B2C63F"/>
      </a:accent2>
      <a:accent3>
        <a:srgbClr val="CA1D5F"/>
      </a:accent3>
      <a:accent4>
        <a:srgbClr val="EFAB1F"/>
      </a:accent4>
      <a:accent5>
        <a:srgbClr val="560961"/>
      </a:accent5>
      <a:accent6>
        <a:srgbClr val="757779"/>
      </a:accent6>
      <a:hlink>
        <a:srgbClr val="0B5C9D"/>
      </a:hlink>
      <a:folHlink>
        <a:srgbClr val="5609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3B6B7B3E-94AB-4650-8D75-5423D0BAC135}" vid="{74337877-8673-4661-B9B0-64A071FDAB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IABC 2025 PPT Template</Template>
  <TotalTime>254</TotalTime>
  <Words>536</Words>
  <Application>Microsoft Office PowerPoint</Application>
  <PresentationFormat>Widescreen</PresentationFormat>
  <Paragraphs>50</Paragraphs>
  <Slides>11</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Aptos</vt:lpstr>
      <vt:lpstr>Arial</vt:lpstr>
      <vt:lpstr>Office Theme</vt:lpstr>
      <vt:lpstr>Why IABC Membership?</vt:lpstr>
      <vt:lpstr>#1 Reason for Becoming an IABC Member: To keep knowledge and skills relevant.</vt:lpstr>
      <vt:lpstr>Setting a Standard of Excellence Since 1970</vt:lpstr>
      <vt:lpstr>Member Benefits  and Value</vt:lpstr>
      <vt:lpstr>IABC World Conference Experience the Premier Global Communications Event</vt:lpstr>
      <vt:lpstr>Advance Your Skills On Demand Learn Anytime, Anywhere</vt:lpstr>
      <vt:lpstr>IABC’s Official Online Publication, Catalyst Stay Informed and Ahead of Trends</vt:lpstr>
      <vt:lpstr>Build Community Connect Locally, Lead Globally</vt:lpstr>
      <vt:lpstr>Find Your IABC Membership Match</vt:lpstr>
      <vt:lpstr>Everything You Need for Just $0.32 a Day There’s no better time to become an IABC Member.</vt:lpstr>
      <vt:lpstr>Join the Essential Community for Communicators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Dawn De La Torre</dc:creator>
  <cp:lastModifiedBy>Dawn De La Torre</cp:lastModifiedBy>
  <cp:revision>14</cp:revision>
  <dcterms:created xsi:type="dcterms:W3CDTF">2025-12-20T21:32:03Z</dcterms:created>
  <dcterms:modified xsi:type="dcterms:W3CDTF">2026-02-03T00:03:23Z</dcterms:modified>
</cp:coreProperties>
</file>